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579" r:id="rId3"/>
    <p:sldId id="732" r:id="rId4"/>
    <p:sldId id="731" r:id="rId5"/>
    <p:sldId id="735" r:id="rId6"/>
    <p:sldId id="741" r:id="rId7"/>
    <p:sldId id="712" r:id="rId8"/>
    <p:sldId id="699" r:id="rId9"/>
    <p:sldId id="740" r:id="rId10"/>
    <p:sldId id="738" r:id="rId11"/>
    <p:sldId id="739" r:id="rId12"/>
    <p:sldId id="719" r:id="rId13"/>
    <p:sldId id="728" r:id="rId14"/>
    <p:sldId id="733" r:id="rId15"/>
    <p:sldId id="704" r:id="rId16"/>
    <p:sldId id="713" r:id="rId17"/>
    <p:sldId id="698" r:id="rId18"/>
    <p:sldId id="737" r:id="rId19"/>
    <p:sldId id="742" r:id="rId20"/>
    <p:sldId id="717" r:id="rId21"/>
    <p:sldId id="726" r:id="rId22"/>
  </p:sldIdLst>
  <p:sldSz cx="9144000" cy="6858000" type="screen4x3"/>
  <p:notesSz cx="6648450" cy="9850438"/>
  <p:defaultTextStyle>
    <a:defPPr>
      <a:defRPr lang="de-DE"/>
    </a:defPPr>
    <a:lvl1pPr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5pPr>
    <a:lvl6pPr marL="2286000" algn="l" defTabSz="914400" rtl="0" eaLnBrk="1" latinLnBrk="0" hangingPunct="1">
      <a:defRPr sz="2800" b="1" kern="1200">
        <a:solidFill>
          <a:schemeClr val="tx1"/>
        </a:solidFill>
        <a:latin typeface="Arial" panose="020B0604020202020204" pitchFamily="34" charset="0"/>
        <a:ea typeface="+mn-ea"/>
        <a:cs typeface="+mn-cs"/>
      </a:defRPr>
    </a:lvl6pPr>
    <a:lvl7pPr marL="2743200" algn="l" defTabSz="914400" rtl="0" eaLnBrk="1" latinLnBrk="0" hangingPunct="1">
      <a:defRPr sz="2800" b="1" kern="1200">
        <a:solidFill>
          <a:schemeClr val="tx1"/>
        </a:solidFill>
        <a:latin typeface="Arial" panose="020B0604020202020204" pitchFamily="34" charset="0"/>
        <a:ea typeface="+mn-ea"/>
        <a:cs typeface="+mn-cs"/>
      </a:defRPr>
    </a:lvl7pPr>
    <a:lvl8pPr marL="3200400" algn="l" defTabSz="914400" rtl="0" eaLnBrk="1" latinLnBrk="0" hangingPunct="1">
      <a:defRPr sz="2800" b="1" kern="1200">
        <a:solidFill>
          <a:schemeClr val="tx1"/>
        </a:solidFill>
        <a:latin typeface="Arial" panose="020B0604020202020204" pitchFamily="34" charset="0"/>
        <a:ea typeface="+mn-ea"/>
        <a:cs typeface="+mn-cs"/>
      </a:defRPr>
    </a:lvl8pPr>
    <a:lvl9pPr marL="3657600" algn="l" defTabSz="914400" rtl="0" eaLnBrk="1" latinLnBrk="0" hangingPunct="1">
      <a:defRPr sz="28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88">
          <p15:clr>
            <a:srgbClr val="A4A3A4"/>
          </p15:clr>
        </p15:guide>
        <p15:guide id="2" orient="horz" pos="3408">
          <p15:clr>
            <a:srgbClr val="A4A3A4"/>
          </p15:clr>
        </p15:guide>
        <p15:guide id="3" orient="horz" pos="624">
          <p15:clr>
            <a:srgbClr val="A4A3A4"/>
          </p15:clr>
        </p15:guide>
        <p15:guide id="4" pos="144">
          <p15:clr>
            <a:srgbClr val="A4A3A4"/>
          </p15:clr>
        </p15:guide>
        <p15:guide id="5" pos="5328">
          <p15:clr>
            <a:srgbClr val="A4A3A4"/>
          </p15:clr>
        </p15:guide>
      </p15:sldGuideLst>
    </p:ext>
    <p:ext uri="{2D200454-40CA-4A62-9FC3-DE9A4176ACB9}">
      <p15:notesGuideLst xmlns:p15="http://schemas.microsoft.com/office/powerpoint/2012/main">
        <p15:guide id="1" orient="horz" pos="3120">
          <p15:clr>
            <a:srgbClr val="A4A3A4"/>
          </p15:clr>
        </p15:guide>
        <p15:guide id="2" pos="209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3CC33"/>
    <a:srgbClr val="FF9900"/>
    <a:srgbClr val="CCFF33"/>
    <a:srgbClr val="66FF33"/>
    <a:srgbClr val="FFE163"/>
    <a:srgbClr val="FFCC00"/>
    <a:srgbClr val="0099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182" autoAdjust="0"/>
    <p:restoredTop sz="86410"/>
  </p:normalViewPr>
  <p:slideViewPr>
    <p:cSldViewPr>
      <p:cViewPr varScale="1">
        <p:scale>
          <a:sx n="74" d="100"/>
          <a:sy n="74" d="100"/>
        </p:scale>
        <p:origin x="1733" y="77"/>
      </p:cViewPr>
      <p:guideLst>
        <p:guide orient="horz" pos="288"/>
        <p:guide orient="horz" pos="3408"/>
        <p:guide orient="horz" pos="624"/>
        <p:guide pos="144"/>
        <p:guide pos="5328"/>
      </p:guideLst>
    </p:cSldViewPr>
  </p:slideViewPr>
  <p:outlineViewPr>
    <p:cViewPr>
      <p:scale>
        <a:sx n="33" d="100"/>
        <a:sy n="33" d="100"/>
      </p:scale>
      <p:origin x="0" y="-6394"/>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54" d="100"/>
          <a:sy n="54" d="100"/>
        </p:scale>
        <p:origin x="-1896" y="-78"/>
      </p:cViewPr>
      <p:guideLst>
        <p:guide orient="horz" pos="3120"/>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svg"/><Relationship Id="rId1" Type="http://schemas.openxmlformats.org/officeDocument/2006/relationships/image" Target="../media/image10.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svg"/><Relationship Id="rId1" Type="http://schemas.openxmlformats.org/officeDocument/2006/relationships/image" Target="../media/image10.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3AB5C-CEDC-4956-A389-AA0ED5CB1DDB}"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de-DE"/>
        </a:p>
      </dgm:t>
    </dgm:pt>
    <dgm:pt modelId="{E5F79B4B-EC43-4672-83C2-6769A5F8F66D}">
      <dgm:prSet phldrT="[Text]" custT="1"/>
      <dgm:spPr/>
      <dgm:t>
        <a:bodyPr/>
        <a:lstStyle/>
        <a:p>
          <a:r>
            <a:rPr lang="de-DE" sz="1600" dirty="0"/>
            <a:t>Mangel an mindestens 3000 Vollzeitkräften</a:t>
          </a:r>
        </a:p>
        <a:p>
          <a:r>
            <a:rPr lang="de-DE" sz="1600" dirty="0"/>
            <a:t>50% in </a:t>
          </a:r>
          <a:r>
            <a:rPr lang="de-DE" sz="1600" dirty="0" err="1">
              <a:solidFill>
                <a:srgbClr val="000000"/>
              </a:solidFill>
            </a:rPr>
            <a:t>Perinatalzentren</a:t>
          </a:r>
          <a:endParaRPr lang="de-DE" sz="1600" dirty="0"/>
        </a:p>
      </dgm:t>
    </dgm:pt>
    <dgm:pt modelId="{4209B56C-3B45-433D-953B-13EC98080818}" type="parTrans" cxnId="{504AFB0A-328B-4609-A0AB-6DB116DBB2F5}">
      <dgm:prSet/>
      <dgm:spPr/>
      <dgm:t>
        <a:bodyPr/>
        <a:lstStyle/>
        <a:p>
          <a:endParaRPr lang="de-DE"/>
        </a:p>
      </dgm:t>
    </dgm:pt>
    <dgm:pt modelId="{F994FE7D-CB27-4E48-9662-110A5E5BB885}" type="sibTrans" cxnId="{504AFB0A-328B-4609-A0AB-6DB116DBB2F5}">
      <dgm:prSet/>
      <dgm:spPr/>
      <dgm:t>
        <a:bodyPr/>
        <a:lstStyle/>
        <a:p>
          <a:endParaRPr lang="de-DE"/>
        </a:p>
      </dgm:t>
    </dgm:pt>
    <dgm:pt modelId="{581961F7-F392-422E-9534-9D7867704DA8}">
      <dgm:prSet phldrT="[Text]" custT="1"/>
      <dgm:spPr/>
      <dgm:t>
        <a:bodyPr/>
        <a:lstStyle/>
        <a:p>
          <a:r>
            <a:rPr lang="de-DE" sz="1600" dirty="0">
              <a:solidFill>
                <a:srgbClr val="000000"/>
              </a:solidFill>
            </a:rPr>
            <a:t>Auswirkungen auf den Bedarf lassen sich nicht abschätzen</a:t>
          </a:r>
        </a:p>
        <a:p>
          <a:r>
            <a:rPr lang="de-DE" sz="1600" dirty="0">
              <a:solidFill>
                <a:srgbClr val="FF0000"/>
              </a:solidFill>
            </a:rPr>
            <a:t>Aussetzen 01.01.23 -31.03.2023</a:t>
          </a:r>
        </a:p>
      </dgm:t>
    </dgm:pt>
    <dgm:pt modelId="{CE1A47E5-42AB-4A85-BA6F-579F762FFA02}" type="parTrans" cxnId="{E1491155-2646-486A-873E-EAA2883DDC9E}">
      <dgm:prSet/>
      <dgm:spPr/>
      <dgm:t>
        <a:bodyPr/>
        <a:lstStyle/>
        <a:p>
          <a:endParaRPr lang="de-DE"/>
        </a:p>
      </dgm:t>
    </dgm:pt>
    <dgm:pt modelId="{00078E4A-94E8-4FC2-9324-718EC5B7807C}" type="sibTrans" cxnId="{E1491155-2646-486A-873E-EAA2883DDC9E}">
      <dgm:prSet/>
      <dgm:spPr/>
      <dgm:t>
        <a:bodyPr/>
        <a:lstStyle/>
        <a:p>
          <a:endParaRPr lang="de-DE"/>
        </a:p>
      </dgm:t>
    </dgm:pt>
    <dgm:pt modelId="{56EC92E4-F193-45E1-8D43-D7F9FD6F55AD}">
      <dgm:prSet phldrT="[Text]" custT="1"/>
      <dgm:spPr/>
      <dgm:t>
        <a:bodyPr/>
        <a:lstStyle/>
        <a:p>
          <a:r>
            <a:rPr lang="de-DE" sz="1600" dirty="0"/>
            <a:t>Jährliche Examinierte von bislang 2000 </a:t>
          </a:r>
          <a:r>
            <a:rPr lang="de-DE" sz="1600" dirty="0">
              <a:solidFill>
                <a:srgbClr val="000000"/>
              </a:solidFill>
            </a:rPr>
            <a:t>Gesundheits-  und Kinderkranken-pfleger/innen </a:t>
          </a:r>
          <a:endParaRPr lang="de-DE" sz="1600" dirty="0"/>
        </a:p>
      </dgm:t>
    </dgm:pt>
    <dgm:pt modelId="{EF9F70EA-1B09-4C22-A244-B793CE1B50F3}" type="parTrans" cxnId="{2637A76F-5893-4339-A4A1-1AB459FA6882}">
      <dgm:prSet/>
      <dgm:spPr/>
      <dgm:t>
        <a:bodyPr/>
        <a:lstStyle/>
        <a:p>
          <a:endParaRPr lang="de-DE"/>
        </a:p>
      </dgm:t>
    </dgm:pt>
    <dgm:pt modelId="{041B4E54-B676-4F74-AF93-2B12C94678D6}" type="sibTrans" cxnId="{2637A76F-5893-4339-A4A1-1AB459FA6882}">
      <dgm:prSet/>
      <dgm:spPr/>
      <dgm:t>
        <a:bodyPr/>
        <a:lstStyle/>
        <a:p>
          <a:endParaRPr lang="de-DE"/>
        </a:p>
      </dgm:t>
    </dgm:pt>
    <dgm:pt modelId="{A4ACE398-72C2-48CC-AFCB-7FE30A09CE7C}">
      <dgm:prSet phldrT="[Text]" custT="1"/>
      <dgm:spPr/>
      <dgm:t>
        <a:bodyPr/>
        <a:lstStyle/>
        <a:p>
          <a:r>
            <a:rPr lang="de-DE" sz="1600" dirty="0">
              <a:solidFill>
                <a:srgbClr val="000000"/>
              </a:solidFill>
            </a:rPr>
            <a:t>Die Fluktuation konnte bislang  ausgeglichen werden.</a:t>
          </a:r>
        </a:p>
        <a:p>
          <a:r>
            <a:rPr lang="de-DE" sz="1600" dirty="0">
              <a:solidFill>
                <a:srgbClr val="000000"/>
              </a:solidFill>
            </a:rPr>
            <a:t>Ein Personal- </a:t>
          </a:r>
          <a:r>
            <a:rPr lang="de-DE" sz="1600" dirty="0" err="1">
              <a:solidFill>
                <a:srgbClr val="000000"/>
              </a:solidFill>
            </a:rPr>
            <a:t>zuwachs</a:t>
          </a:r>
          <a:r>
            <a:rPr lang="de-DE" sz="1600" dirty="0">
              <a:solidFill>
                <a:srgbClr val="000000"/>
              </a:solidFill>
            </a:rPr>
            <a:t> findet nicht statt. </a:t>
          </a:r>
          <a:endParaRPr lang="de-DE" sz="1600" dirty="0"/>
        </a:p>
      </dgm:t>
    </dgm:pt>
    <dgm:pt modelId="{93CC0CE4-CDC7-4BCE-90FF-E4965E045403}" type="parTrans" cxnId="{E2F7E5D0-E264-40B2-A5AF-2F06C7257E57}">
      <dgm:prSet/>
      <dgm:spPr/>
      <dgm:t>
        <a:bodyPr/>
        <a:lstStyle/>
        <a:p>
          <a:endParaRPr lang="de-DE"/>
        </a:p>
      </dgm:t>
    </dgm:pt>
    <dgm:pt modelId="{B0B4E9CD-CEDA-44B6-B610-33ADAEB63EB0}" type="sibTrans" cxnId="{E2F7E5D0-E264-40B2-A5AF-2F06C7257E57}">
      <dgm:prSet/>
      <dgm:spPr/>
      <dgm:t>
        <a:bodyPr/>
        <a:lstStyle/>
        <a:p>
          <a:endParaRPr lang="de-DE"/>
        </a:p>
      </dgm:t>
    </dgm:pt>
    <dgm:pt modelId="{DF547DEC-CB26-4A62-9FC0-C05E7E6FB553}" type="pres">
      <dgm:prSet presAssocID="{2BC3AB5C-CEDC-4956-A389-AA0ED5CB1DDB}" presName="Name0" presStyleCnt="0">
        <dgm:presLayoutVars>
          <dgm:dir/>
          <dgm:resizeHandles val="exact"/>
        </dgm:presLayoutVars>
      </dgm:prSet>
      <dgm:spPr/>
      <dgm:t>
        <a:bodyPr/>
        <a:lstStyle/>
        <a:p>
          <a:endParaRPr lang="de-DE"/>
        </a:p>
      </dgm:t>
    </dgm:pt>
    <dgm:pt modelId="{EE1F97B5-7E72-469D-A63C-910A91CCB72B}" type="pres">
      <dgm:prSet presAssocID="{E5F79B4B-EC43-4672-83C2-6769A5F8F66D}" presName="compNode" presStyleCnt="0"/>
      <dgm:spPr/>
    </dgm:pt>
    <dgm:pt modelId="{8DF42767-4746-4A23-A80D-2CD2AC60DBA9}" type="pres">
      <dgm:prSet presAssocID="{E5F79B4B-EC43-4672-83C2-6769A5F8F66D}" presName="pictRect" presStyleLbl="node1" presStyleIdx="0" presStyleCnt="4"/>
      <dgm:spPr>
        <a:blipFill dpi="0" rotWithShape="1">
          <a:blip xmlns:r="http://schemas.openxmlformats.org/officeDocument/2006/relationships" r:embed="rId1"/>
          <a:srcRect/>
          <a:stretch>
            <a:fillRect l="9519" t="-9167" r="9519" b="-9167"/>
          </a:stretch>
        </a:blipFill>
      </dgm:spPr>
      <dgm:extLst>
        <a:ext uri="{E40237B7-FDA0-4F09-8148-C483321AD2D9}">
          <dgm14:cNvPr xmlns:dgm14="http://schemas.microsoft.com/office/drawing/2010/diagram" id="0" name="" descr="Ärztin mit einfarbiger Füllung"/>
        </a:ext>
      </dgm:extLst>
    </dgm:pt>
    <dgm:pt modelId="{C93DC9C7-C768-4E71-8925-A8EBF5FED636}" type="pres">
      <dgm:prSet presAssocID="{E5F79B4B-EC43-4672-83C2-6769A5F8F66D}" presName="textRect" presStyleLbl="revTx" presStyleIdx="0" presStyleCnt="4">
        <dgm:presLayoutVars>
          <dgm:bulletEnabled val="1"/>
        </dgm:presLayoutVars>
      </dgm:prSet>
      <dgm:spPr/>
      <dgm:t>
        <a:bodyPr/>
        <a:lstStyle/>
        <a:p>
          <a:endParaRPr lang="de-DE"/>
        </a:p>
      </dgm:t>
    </dgm:pt>
    <dgm:pt modelId="{1435D311-640A-4BB6-8D5C-0109F296D693}" type="pres">
      <dgm:prSet presAssocID="{F994FE7D-CB27-4E48-9662-110A5E5BB885}" presName="sibTrans" presStyleLbl="sibTrans2D1" presStyleIdx="0" presStyleCnt="0"/>
      <dgm:spPr/>
      <dgm:t>
        <a:bodyPr/>
        <a:lstStyle/>
        <a:p>
          <a:endParaRPr lang="de-DE"/>
        </a:p>
      </dgm:t>
    </dgm:pt>
    <dgm:pt modelId="{B8B36BC0-B085-42BC-AE63-744502D085D4}" type="pres">
      <dgm:prSet presAssocID="{581961F7-F392-422E-9534-9D7867704DA8}" presName="compNode" presStyleCnt="0"/>
      <dgm:spPr/>
    </dgm:pt>
    <dgm:pt modelId="{E81E21AC-8CDF-4DEB-8F5A-199807081BA0}" type="pres">
      <dgm:prSet presAssocID="{581961F7-F392-422E-9534-9D7867704DA8}" presName="pictRect" presStyleLbl="node1" presStyleIdx="1" presStyleCnt="4" custLinFactNeighborX="-1032" custLinFactNeighborY="-319"/>
      <dgm:spPr>
        <a:noFill/>
      </dgm:spPr>
    </dgm:pt>
    <dgm:pt modelId="{80B1540C-AD1A-4BAB-B632-24B4FB6EEAF1}" type="pres">
      <dgm:prSet presAssocID="{581961F7-F392-422E-9534-9D7867704DA8}" presName="textRect" presStyleLbl="revTx" presStyleIdx="1" presStyleCnt="4">
        <dgm:presLayoutVars>
          <dgm:bulletEnabled val="1"/>
        </dgm:presLayoutVars>
      </dgm:prSet>
      <dgm:spPr/>
      <dgm:t>
        <a:bodyPr/>
        <a:lstStyle/>
        <a:p>
          <a:endParaRPr lang="de-DE"/>
        </a:p>
      </dgm:t>
    </dgm:pt>
    <dgm:pt modelId="{C49DDA02-900B-4C12-9D49-1A9F5E198BFF}" type="pres">
      <dgm:prSet presAssocID="{00078E4A-94E8-4FC2-9324-718EC5B7807C}" presName="sibTrans" presStyleLbl="sibTrans2D1" presStyleIdx="0" presStyleCnt="0"/>
      <dgm:spPr/>
      <dgm:t>
        <a:bodyPr/>
        <a:lstStyle/>
        <a:p>
          <a:endParaRPr lang="de-DE"/>
        </a:p>
      </dgm:t>
    </dgm:pt>
    <dgm:pt modelId="{1E8D452E-E5CD-4257-9991-DA87FFBBF65A}" type="pres">
      <dgm:prSet presAssocID="{56EC92E4-F193-45E1-8D43-D7F9FD6F55AD}" presName="compNode" presStyleCnt="0"/>
      <dgm:spPr/>
    </dgm:pt>
    <dgm:pt modelId="{E97B4CD6-2169-4EF5-B1ED-C512BC5D2B94}" type="pres">
      <dgm:prSet presAssocID="{56EC92E4-F193-45E1-8D43-D7F9FD6F55AD}" presName="pictRect" presStyleLbl="node1" presStyleIdx="2" presStyleCnt="4"/>
      <dgm:spPr>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l="9519" t="-9167" r="9519" b="-9167"/>
          </a:stretch>
        </a:blipFill>
      </dgm:spPr>
      <dgm:extLst>
        <a:ext uri="{E40237B7-FDA0-4F09-8148-C483321AD2D9}">
          <dgm14:cNvPr xmlns:dgm14="http://schemas.microsoft.com/office/drawing/2010/diagram" id="0" name="" descr="Klassenzimmer mit einfarbiger Füllung"/>
        </a:ext>
      </dgm:extLst>
    </dgm:pt>
    <dgm:pt modelId="{3F534688-DF6F-48E4-92A0-98388ACCE0F9}" type="pres">
      <dgm:prSet presAssocID="{56EC92E4-F193-45E1-8D43-D7F9FD6F55AD}" presName="textRect" presStyleLbl="revTx" presStyleIdx="2" presStyleCnt="4">
        <dgm:presLayoutVars>
          <dgm:bulletEnabled val="1"/>
        </dgm:presLayoutVars>
      </dgm:prSet>
      <dgm:spPr/>
      <dgm:t>
        <a:bodyPr/>
        <a:lstStyle/>
        <a:p>
          <a:endParaRPr lang="de-DE"/>
        </a:p>
      </dgm:t>
    </dgm:pt>
    <dgm:pt modelId="{B120CD43-8A2C-4BD2-B349-0169C67684ED}" type="pres">
      <dgm:prSet presAssocID="{041B4E54-B676-4F74-AF93-2B12C94678D6}" presName="sibTrans" presStyleLbl="sibTrans2D1" presStyleIdx="0" presStyleCnt="0"/>
      <dgm:spPr/>
      <dgm:t>
        <a:bodyPr/>
        <a:lstStyle/>
        <a:p>
          <a:endParaRPr lang="de-DE"/>
        </a:p>
      </dgm:t>
    </dgm:pt>
    <dgm:pt modelId="{72D3571D-4AAB-46DA-8120-7C7162846A29}" type="pres">
      <dgm:prSet presAssocID="{A4ACE398-72C2-48CC-AFCB-7FE30A09CE7C}" presName="compNode" presStyleCnt="0"/>
      <dgm:spPr/>
    </dgm:pt>
    <dgm:pt modelId="{3F89C95F-8B64-40F9-BF77-4D69BB4F4D5E}" type="pres">
      <dgm:prSet presAssocID="{A4ACE398-72C2-48CC-AFCB-7FE30A09CE7C}" presName="pictRect" presStyleLbl="node1" presStyleIdx="3" presStyleCnt="4"/>
      <dgm:spPr>
        <a:blipFill dpi="0" rotWithShape="1">
          <a:blip xmlns:r="http://schemas.openxmlformats.org/officeDocument/2006/relationships" r:embed="rId3"/>
          <a:srcRect/>
          <a:stretch>
            <a:fillRect l="9519" t="-9167" r="9519" b="-9167"/>
          </a:stretch>
        </a:blipFill>
      </dgm:spPr>
      <dgm:extLst>
        <a:ext uri="{E40237B7-FDA0-4F09-8148-C483321AD2D9}">
          <dgm14:cNvPr xmlns:dgm14="http://schemas.microsoft.com/office/drawing/2010/diagram" id="0" name="" descr="Zurück Silhouette"/>
        </a:ext>
      </dgm:extLst>
    </dgm:pt>
    <dgm:pt modelId="{5BCEC6C1-8512-4F1F-B9B5-D7BF7DEC06F6}" type="pres">
      <dgm:prSet presAssocID="{A4ACE398-72C2-48CC-AFCB-7FE30A09CE7C}" presName="textRect" presStyleLbl="revTx" presStyleIdx="3" presStyleCnt="4">
        <dgm:presLayoutVars>
          <dgm:bulletEnabled val="1"/>
        </dgm:presLayoutVars>
      </dgm:prSet>
      <dgm:spPr/>
      <dgm:t>
        <a:bodyPr/>
        <a:lstStyle/>
        <a:p>
          <a:endParaRPr lang="de-DE"/>
        </a:p>
      </dgm:t>
    </dgm:pt>
  </dgm:ptLst>
  <dgm:cxnLst>
    <dgm:cxn modelId="{1DBC776C-DB7B-411C-A3EB-D842AF54749E}" type="presOf" srcId="{00078E4A-94E8-4FC2-9324-718EC5B7807C}" destId="{C49DDA02-900B-4C12-9D49-1A9F5E198BFF}" srcOrd="0" destOrd="0" presId="urn:microsoft.com/office/officeart/2005/8/layout/pList1"/>
    <dgm:cxn modelId="{345D1356-529E-46A7-A340-C10E04FA804D}" type="presOf" srcId="{A4ACE398-72C2-48CC-AFCB-7FE30A09CE7C}" destId="{5BCEC6C1-8512-4F1F-B9B5-D7BF7DEC06F6}" srcOrd="0" destOrd="0" presId="urn:microsoft.com/office/officeart/2005/8/layout/pList1"/>
    <dgm:cxn modelId="{1F71D002-6943-4B17-8FCC-B9A434BBB834}" type="presOf" srcId="{581961F7-F392-422E-9534-9D7867704DA8}" destId="{80B1540C-AD1A-4BAB-B632-24B4FB6EEAF1}" srcOrd="0" destOrd="0" presId="urn:microsoft.com/office/officeart/2005/8/layout/pList1"/>
    <dgm:cxn modelId="{E2F7E5D0-E264-40B2-A5AF-2F06C7257E57}" srcId="{2BC3AB5C-CEDC-4956-A389-AA0ED5CB1DDB}" destId="{A4ACE398-72C2-48CC-AFCB-7FE30A09CE7C}" srcOrd="3" destOrd="0" parTransId="{93CC0CE4-CDC7-4BCE-90FF-E4965E045403}" sibTransId="{B0B4E9CD-CEDA-44B6-B610-33ADAEB63EB0}"/>
    <dgm:cxn modelId="{E1491155-2646-486A-873E-EAA2883DDC9E}" srcId="{2BC3AB5C-CEDC-4956-A389-AA0ED5CB1DDB}" destId="{581961F7-F392-422E-9534-9D7867704DA8}" srcOrd="1" destOrd="0" parTransId="{CE1A47E5-42AB-4A85-BA6F-579F762FFA02}" sibTransId="{00078E4A-94E8-4FC2-9324-718EC5B7807C}"/>
    <dgm:cxn modelId="{64C336B6-B8E4-4CB8-A3C7-B63B7B566CDF}" type="presOf" srcId="{E5F79B4B-EC43-4672-83C2-6769A5F8F66D}" destId="{C93DC9C7-C768-4E71-8925-A8EBF5FED636}" srcOrd="0" destOrd="0" presId="urn:microsoft.com/office/officeart/2005/8/layout/pList1"/>
    <dgm:cxn modelId="{66FD03AC-503C-4BF2-821A-1284D65EF478}" type="presOf" srcId="{56EC92E4-F193-45E1-8D43-D7F9FD6F55AD}" destId="{3F534688-DF6F-48E4-92A0-98388ACCE0F9}" srcOrd="0" destOrd="0" presId="urn:microsoft.com/office/officeart/2005/8/layout/pList1"/>
    <dgm:cxn modelId="{504AFB0A-328B-4609-A0AB-6DB116DBB2F5}" srcId="{2BC3AB5C-CEDC-4956-A389-AA0ED5CB1DDB}" destId="{E5F79B4B-EC43-4672-83C2-6769A5F8F66D}" srcOrd="0" destOrd="0" parTransId="{4209B56C-3B45-433D-953B-13EC98080818}" sibTransId="{F994FE7D-CB27-4E48-9662-110A5E5BB885}"/>
    <dgm:cxn modelId="{A7B1A98C-30AE-42DD-94F3-45955917839F}" type="presOf" srcId="{2BC3AB5C-CEDC-4956-A389-AA0ED5CB1DDB}" destId="{DF547DEC-CB26-4A62-9FC0-C05E7E6FB553}" srcOrd="0" destOrd="0" presId="urn:microsoft.com/office/officeart/2005/8/layout/pList1"/>
    <dgm:cxn modelId="{68C29FEE-27DB-4D1E-A5FD-5B2C727A06DD}" type="presOf" srcId="{041B4E54-B676-4F74-AF93-2B12C94678D6}" destId="{B120CD43-8A2C-4BD2-B349-0169C67684ED}" srcOrd="0" destOrd="0" presId="urn:microsoft.com/office/officeart/2005/8/layout/pList1"/>
    <dgm:cxn modelId="{2637A76F-5893-4339-A4A1-1AB459FA6882}" srcId="{2BC3AB5C-CEDC-4956-A389-AA0ED5CB1DDB}" destId="{56EC92E4-F193-45E1-8D43-D7F9FD6F55AD}" srcOrd="2" destOrd="0" parTransId="{EF9F70EA-1B09-4C22-A244-B793CE1B50F3}" sibTransId="{041B4E54-B676-4F74-AF93-2B12C94678D6}"/>
    <dgm:cxn modelId="{5D68E0AB-B67E-4BBA-BF70-E3A66F550BF9}" type="presOf" srcId="{F994FE7D-CB27-4E48-9662-110A5E5BB885}" destId="{1435D311-640A-4BB6-8D5C-0109F296D693}" srcOrd="0" destOrd="0" presId="urn:microsoft.com/office/officeart/2005/8/layout/pList1"/>
    <dgm:cxn modelId="{0E58A59C-1999-4A23-B009-F2F3DDECEA0E}" type="presParOf" srcId="{DF547DEC-CB26-4A62-9FC0-C05E7E6FB553}" destId="{EE1F97B5-7E72-469D-A63C-910A91CCB72B}" srcOrd="0" destOrd="0" presId="urn:microsoft.com/office/officeart/2005/8/layout/pList1"/>
    <dgm:cxn modelId="{2297AD9F-8B0D-4B98-9784-0BA2C2926D50}" type="presParOf" srcId="{EE1F97B5-7E72-469D-A63C-910A91CCB72B}" destId="{8DF42767-4746-4A23-A80D-2CD2AC60DBA9}" srcOrd="0" destOrd="0" presId="urn:microsoft.com/office/officeart/2005/8/layout/pList1"/>
    <dgm:cxn modelId="{39630E77-2BFA-4FFD-92DB-94CCC437560C}" type="presParOf" srcId="{EE1F97B5-7E72-469D-A63C-910A91CCB72B}" destId="{C93DC9C7-C768-4E71-8925-A8EBF5FED636}" srcOrd="1" destOrd="0" presId="urn:microsoft.com/office/officeart/2005/8/layout/pList1"/>
    <dgm:cxn modelId="{9F363F1A-64DA-4439-B356-1FF8ED5548C2}" type="presParOf" srcId="{DF547DEC-CB26-4A62-9FC0-C05E7E6FB553}" destId="{1435D311-640A-4BB6-8D5C-0109F296D693}" srcOrd="1" destOrd="0" presId="urn:microsoft.com/office/officeart/2005/8/layout/pList1"/>
    <dgm:cxn modelId="{92ED1FDD-FEA1-4AE9-80A1-A7EF52A4A775}" type="presParOf" srcId="{DF547DEC-CB26-4A62-9FC0-C05E7E6FB553}" destId="{B8B36BC0-B085-42BC-AE63-744502D085D4}" srcOrd="2" destOrd="0" presId="urn:microsoft.com/office/officeart/2005/8/layout/pList1"/>
    <dgm:cxn modelId="{CE729F20-E579-446B-81B8-8B24BD287236}" type="presParOf" srcId="{B8B36BC0-B085-42BC-AE63-744502D085D4}" destId="{E81E21AC-8CDF-4DEB-8F5A-199807081BA0}" srcOrd="0" destOrd="0" presId="urn:microsoft.com/office/officeart/2005/8/layout/pList1"/>
    <dgm:cxn modelId="{8F650B02-D4DB-4F7A-A5D3-E5F59BE86767}" type="presParOf" srcId="{B8B36BC0-B085-42BC-AE63-744502D085D4}" destId="{80B1540C-AD1A-4BAB-B632-24B4FB6EEAF1}" srcOrd="1" destOrd="0" presId="urn:microsoft.com/office/officeart/2005/8/layout/pList1"/>
    <dgm:cxn modelId="{0FD5BD6A-515A-49BA-B1E1-404854E4D495}" type="presParOf" srcId="{DF547DEC-CB26-4A62-9FC0-C05E7E6FB553}" destId="{C49DDA02-900B-4C12-9D49-1A9F5E198BFF}" srcOrd="3" destOrd="0" presId="urn:microsoft.com/office/officeart/2005/8/layout/pList1"/>
    <dgm:cxn modelId="{FA29EADB-1596-48F1-AF36-B7BC1539B634}" type="presParOf" srcId="{DF547DEC-CB26-4A62-9FC0-C05E7E6FB553}" destId="{1E8D452E-E5CD-4257-9991-DA87FFBBF65A}" srcOrd="4" destOrd="0" presId="urn:microsoft.com/office/officeart/2005/8/layout/pList1"/>
    <dgm:cxn modelId="{D8E99393-D8BD-48B6-9720-E5509CC21C23}" type="presParOf" srcId="{1E8D452E-E5CD-4257-9991-DA87FFBBF65A}" destId="{E97B4CD6-2169-4EF5-B1ED-C512BC5D2B94}" srcOrd="0" destOrd="0" presId="urn:microsoft.com/office/officeart/2005/8/layout/pList1"/>
    <dgm:cxn modelId="{9A6BE4AE-C59F-42D5-ACE1-C52591CDD693}" type="presParOf" srcId="{1E8D452E-E5CD-4257-9991-DA87FFBBF65A}" destId="{3F534688-DF6F-48E4-92A0-98388ACCE0F9}" srcOrd="1" destOrd="0" presId="urn:microsoft.com/office/officeart/2005/8/layout/pList1"/>
    <dgm:cxn modelId="{AB0834F6-FF08-4C9E-B354-F6A67C2AA583}" type="presParOf" srcId="{DF547DEC-CB26-4A62-9FC0-C05E7E6FB553}" destId="{B120CD43-8A2C-4BD2-B349-0169C67684ED}" srcOrd="5" destOrd="0" presId="urn:microsoft.com/office/officeart/2005/8/layout/pList1"/>
    <dgm:cxn modelId="{135189C4-252E-44F4-A36C-01816FF14A05}" type="presParOf" srcId="{DF547DEC-CB26-4A62-9FC0-C05E7E6FB553}" destId="{72D3571D-4AAB-46DA-8120-7C7162846A29}" srcOrd="6" destOrd="0" presId="urn:microsoft.com/office/officeart/2005/8/layout/pList1"/>
    <dgm:cxn modelId="{E238B38A-6076-4A6C-834C-32843D64C75A}" type="presParOf" srcId="{72D3571D-4AAB-46DA-8120-7C7162846A29}" destId="{3F89C95F-8B64-40F9-BF77-4D69BB4F4D5E}" srcOrd="0" destOrd="0" presId="urn:microsoft.com/office/officeart/2005/8/layout/pList1"/>
    <dgm:cxn modelId="{745D6C92-58F7-40BD-9C0B-C856B3B35C40}" type="presParOf" srcId="{72D3571D-4AAB-46DA-8120-7C7162846A29}" destId="{5BCEC6C1-8512-4F1F-B9B5-D7BF7DEC06F6}" srcOrd="1" destOrd="0" presId="urn:microsoft.com/office/officeart/2005/8/layout/p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B68A8F-F981-4814-BF2E-6798181E3CC5}"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de-DE"/>
        </a:p>
      </dgm:t>
    </dgm:pt>
    <dgm:pt modelId="{AF588B2D-58A6-4D59-B3CB-16DBF3FF303A}">
      <dgm:prSet phldrT="[Text]"/>
      <dgm:spPr/>
      <dgm:t>
        <a:bodyPr/>
        <a:lstStyle/>
        <a:p>
          <a:r>
            <a:rPr lang="de-DE" dirty="0"/>
            <a:t>Qualitätsgründe</a:t>
          </a:r>
        </a:p>
      </dgm:t>
    </dgm:pt>
    <dgm:pt modelId="{8F1983B2-DDBF-4CCF-AA49-21018CF1E190}" type="parTrans" cxnId="{88025624-5462-489D-BE04-59D413A161D6}">
      <dgm:prSet/>
      <dgm:spPr/>
      <dgm:t>
        <a:bodyPr/>
        <a:lstStyle/>
        <a:p>
          <a:endParaRPr lang="de-DE"/>
        </a:p>
      </dgm:t>
    </dgm:pt>
    <dgm:pt modelId="{8B9F8E60-F905-4550-BDA7-C82485B1B095}" type="sibTrans" cxnId="{88025624-5462-489D-BE04-59D413A161D6}">
      <dgm:prSet/>
      <dgm:spPr/>
      <dgm:t>
        <a:bodyPr/>
        <a:lstStyle/>
        <a:p>
          <a:endParaRPr lang="de-DE"/>
        </a:p>
      </dgm:t>
    </dgm:pt>
    <dgm:pt modelId="{327EF1FC-F285-421C-8CEC-766699F7B027}">
      <dgm:prSet phldrT="[Text]"/>
      <dgm:spPr/>
      <dgm:t>
        <a:bodyPr/>
        <a:lstStyle/>
        <a:p>
          <a:r>
            <a:rPr lang="de-DE" altLang="de-DE" dirty="0">
              <a:solidFill>
                <a:srgbClr val="000000"/>
              </a:solidFill>
            </a:rPr>
            <a:t>Aufrechterhaltung der Abrechnungsfähigkeit für Leistungen</a:t>
          </a:r>
          <a:endParaRPr lang="de-DE" dirty="0"/>
        </a:p>
      </dgm:t>
    </dgm:pt>
    <dgm:pt modelId="{534EF9BC-50E3-4299-BE27-069C61A926E9}" type="parTrans" cxnId="{6E93BA89-CFA7-4DFB-8D23-D5E59368DD28}">
      <dgm:prSet/>
      <dgm:spPr/>
      <dgm:t>
        <a:bodyPr/>
        <a:lstStyle/>
        <a:p>
          <a:endParaRPr lang="de-DE"/>
        </a:p>
      </dgm:t>
    </dgm:pt>
    <dgm:pt modelId="{6B4B7D72-196A-4024-955E-744F77005156}" type="sibTrans" cxnId="{6E93BA89-CFA7-4DFB-8D23-D5E59368DD28}">
      <dgm:prSet/>
      <dgm:spPr/>
      <dgm:t>
        <a:bodyPr/>
        <a:lstStyle/>
        <a:p>
          <a:endParaRPr lang="de-DE"/>
        </a:p>
      </dgm:t>
    </dgm:pt>
    <dgm:pt modelId="{6011C303-87E0-4C0A-AE52-2DB1FDE61CF4}" type="pres">
      <dgm:prSet presAssocID="{5EB68A8F-F981-4814-BF2E-6798181E3CC5}" presName="Name0" presStyleCnt="0">
        <dgm:presLayoutVars>
          <dgm:dir/>
          <dgm:resizeHandles val="exact"/>
        </dgm:presLayoutVars>
      </dgm:prSet>
      <dgm:spPr/>
      <dgm:t>
        <a:bodyPr/>
        <a:lstStyle/>
        <a:p>
          <a:endParaRPr lang="de-DE"/>
        </a:p>
      </dgm:t>
    </dgm:pt>
    <dgm:pt modelId="{24A21FB3-79AF-4959-8CE2-269D62E6453F}" type="pres">
      <dgm:prSet presAssocID="{AF588B2D-58A6-4D59-B3CB-16DBF3FF303A}" presName="compNode" presStyleCnt="0"/>
      <dgm:spPr/>
    </dgm:pt>
    <dgm:pt modelId="{C50346AB-6DA7-4C4C-A132-DD205974625D}" type="pres">
      <dgm:prSet presAssocID="{AF588B2D-58A6-4D59-B3CB-16DBF3FF303A}" presName="pictRect" presStyleLbl="node1" presStyleIdx="0" presStyleCnt="2"/>
      <dgm:spPr>
        <a:blipFill dpi="0"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rcRect/>
          <a:stretch>
            <a:fillRect l="12398" t="-5024" r="12398" b="-5024"/>
          </a:stretch>
        </a:blipFill>
      </dgm:spPr>
      <dgm:extLst>
        <a:ext uri="{E40237B7-FDA0-4F09-8148-C483321AD2D9}">
          <dgm14:cNvPr xmlns:dgm14="http://schemas.microsoft.com/office/drawing/2010/diagram" id="0" name="" descr="Klemmbrett abgehakt mit einfarbiger Füllung"/>
        </a:ext>
      </dgm:extLst>
    </dgm:pt>
    <dgm:pt modelId="{A50F66A7-5083-41AA-A70C-A0CA311E6448}" type="pres">
      <dgm:prSet presAssocID="{AF588B2D-58A6-4D59-B3CB-16DBF3FF303A}" presName="textRect" presStyleLbl="revTx" presStyleIdx="0" presStyleCnt="2">
        <dgm:presLayoutVars>
          <dgm:bulletEnabled val="1"/>
        </dgm:presLayoutVars>
      </dgm:prSet>
      <dgm:spPr/>
      <dgm:t>
        <a:bodyPr/>
        <a:lstStyle/>
        <a:p>
          <a:endParaRPr lang="de-DE"/>
        </a:p>
      </dgm:t>
    </dgm:pt>
    <dgm:pt modelId="{9C12588A-07F2-45C7-A61A-6BE4632D1D08}" type="pres">
      <dgm:prSet presAssocID="{8B9F8E60-F905-4550-BDA7-C82485B1B095}" presName="sibTrans" presStyleLbl="sibTrans2D1" presStyleIdx="0" presStyleCnt="0"/>
      <dgm:spPr/>
      <dgm:t>
        <a:bodyPr/>
        <a:lstStyle/>
        <a:p>
          <a:endParaRPr lang="de-DE"/>
        </a:p>
      </dgm:t>
    </dgm:pt>
    <dgm:pt modelId="{A2E6DAD9-B41D-40DB-9F34-A423D82CE518}" type="pres">
      <dgm:prSet presAssocID="{327EF1FC-F285-421C-8CEC-766699F7B027}" presName="compNode" presStyleCnt="0"/>
      <dgm:spPr/>
    </dgm:pt>
    <dgm:pt modelId="{EC678232-5E2F-4FE8-A0DB-3F509B57A922}" type="pres">
      <dgm:prSet presAssocID="{327EF1FC-F285-421C-8CEC-766699F7B027}" presName="pict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rcRect/>
          <a:stretch>
            <a:fillRect t="-23000" b="-23000"/>
          </a:stretch>
        </a:blipFill>
      </dgm:spPr>
      <dgm:extLst>
        <a:ext uri="{E40237B7-FDA0-4F09-8148-C483321AD2D9}">
          <dgm14:cNvPr xmlns:dgm14="http://schemas.microsoft.com/office/drawing/2010/diagram" id="0" name="" descr="Geldbörse Silhouette"/>
        </a:ext>
      </dgm:extLst>
    </dgm:pt>
    <dgm:pt modelId="{705D552C-A6AD-4CE5-B274-B74972E5870C}" type="pres">
      <dgm:prSet presAssocID="{327EF1FC-F285-421C-8CEC-766699F7B027}" presName="textRect" presStyleLbl="revTx" presStyleIdx="1" presStyleCnt="2">
        <dgm:presLayoutVars>
          <dgm:bulletEnabled val="1"/>
        </dgm:presLayoutVars>
      </dgm:prSet>
      <dgm:spPr/>
      <dgm:t>
        <a:bodyPr/>
        <a:lstStyle/>
        <a:p>
          <a:endParaRPr lang="de-DE"/>
        </a:p>
      </dgm:t>
    </dgm:pt>
  </dgm:ptLst>
  <dgm:cxnLst>
    <dgm:cxn modelId="{6E93BA89-CFA7-4DFB-8D23-D5E59368DD28}" srcId="{5EB68A8F-F981-4814-BF2E-6798181E3CC5}" destId="{327EF1FC-F285-421C-8CEC-766699F7B027}" srcOrd="1" destOrd="0" parTransId="{534EF9BC-50E3-4299-BE27-069C61A926E9}" sibTransId="{6B4B7D72-196A-4024-955E-744F77005156}"/>
    <dgm:cxn modelId="{45E663BF-06CA-480F-9630-4D9DEDC27FBA}" type="presOf" srcId="{AF588B2D-58A6-4D59-B3CB-16DBF3FF303A}" destId="{A50F66A7-5083-41AA-A70C-A0CA311E6448}" srcOrd="0" destOrd="0" presId="urn:microsoft.com/office/officeart/2005/8/layout/pList1"/>
    <dgm:cxn modelId="{4148528D-AE78-4EBD-A1BF-78C1D5489716}" type="presOf" srcId="{8B9F8E60-F905-4550-BDA7-C82485B1B095}" destId="{9C12588A-07F2-45C7-A61A-6BE4632D1D08}" srcOrd="0" destOrd="0" presId="urn:microsoft.com/office/officeart/2005/8/layout/pList1"/>
    <dgm:cxn modelId="{D932E069-CE51-4B6A-9E8F-143B5B622514}" type="presOf" srcId="{327EF1FC-F285-421C-8CEC-766699F7B027}" destId="{705D552C-A6AD-4CE5-B274-B74972E5870C}" srcOrd="0" destOrd="0" presId="urn:microsoft.com/office/officeart/2005/8/layout/pList1"/>
    <dgm:cxn modelId="{88025624-5462-489D-BE04-59D413A161D6}" srcId="{5EB68A8F-F981-4814-BF2E-6798181E3CC5}" destId="{AF588B2D-58A6-4D59-B3CB-16DBF3FF303A}" srcOrd="0" destOrd="0" parTransId="{8F1983B2-DDBF-4CCF-AA49-21018CF1E190}" sibTransId="{8B9F8E60-F905-4550-BDA7-C82485B1B095}"/>
    <dgm:cxn modelId="{2ACB3503-8C73-426D-B21A-B07ACA7C72E1}" type="presOf" srcId="{5EB68A8F-F981-4814-BF2E-6798181E3CC5}" destId="{6011C303-87E0-4C0A-AE52-2DB1FDE61CF4}" srcOrd="0" destOrd="0" presId="urn:microsoft.com/office/officeart/2005/8/layout/pList1"/>
    <dgm:cxn modelId="{FFFBE1A9-7A03-4457-A38A-F17591B55BD6}" type="presParOf" srcId="{6011C303-87E0-4C0A-AE52-2DB1FDE61CF4}" destId="{24A21FB3-79AF-4959-8CE2-269D62E6453F}" srcOrd="0" destOrd="0" presId="urn:microsoft.com/office/officeart/2005/8/layout/pList1"/>
    <dgm:cxn modelId="{16169AE3-A4E8-42F3-8055-F758492B94EC}" type="presParOf" srcId="{24A21FB3-79AF-4959-8CE2-269D62E6453F}" destId="{C50346AB-6DA7-4C4C-A132-DD205974625D}" srcOrd="0" destOrd="0" presId="urn:microsoft.com/office/officeart/2005/8/layout/pList1"/>
    <dgm:cxn modelId="{77E5A89C-05CE-448D-B38C-53F76C6F8DC8}" type="presParOf" srcId="{24A21FB3-79AF-4959-8CE2-269D62E6453F}" destId="{A50F66A7-5083-41AA-A70C-A0CA311E6448}" srcOrd="1" destOrd="0" presId="urn:microsoft.com/office/officeart/2005/8/layout/pList1"/>
    <dgm:cxn modelId="{3AA7BCF6-0CAB-47FB-ABBD-0E7E64DA800B}" type="presParOf" srcId="{6011C303-87E0-4C0A-AE52-2DB1FDE61CF4}" destId="{9C12588A-07F2-45C7-A61A-6BE4632D1D08}" srcOrd="1" destOrd="0" presId="urn:microsoft.com/office/officeart/2005/8/layout/pList1"/>
    <dgm:cxn modelId="{5E85CD4B-054B-491C-917E-F052DC4896EF}" type="presParOf" srcId="{6011C303-87E0-4C0A-AE52-2DB1FDE61CF4}" destId="{A2E6DAD9-B41D-40DB-9F34-A423D82CE518}" srcOrd="2" destOrd="0" presId="urn:microsoft.com/office/officeart/2005/8/layout/pList1"/>
    <dgm:cxn modelId="{F4D49F4E-12AC-48C8-A9E2-D42822ADB014}" type="presParOf" srcId="{A2E6DAD9-B41D-40DB-9F34-A423D82CE518}" destId="{EC678232-5E2F-4FE8-A0DB-3F509B57A922}" srcOrd="0" destOrd="0" presId="urn:microsoft.com/office/officeart/2005/8/layout/pList1"/>
    <dgm:cxn modelId="{D3D9692C-E8E2-46CF-AD94-2F26D43F7F4F}" type="presParOf" srcId="{A2E6DAD9-B41D-40DB-9F34-A423D82CE518}" destId="{705D552C-A6AD-4CE5-B274-B74972E5870C}"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42767-4746-4A23-A80D-2CD2AC60DBA9}">
      <dsp:nvSpPr>
        <dsp:cNvPr id="0" name=""/>
        <dsp:cNvSpPr/>
      </dsp:nvSpPr>
      <dsp:spPr>
        <a:xfrm>
          <a:off x="3980" y="1053456"/>
          <a:ext cx="1894232" cy="1305126"/>
        </a:xfrm>
        <a:prstGeom prst="roundRect">
          <a:avLst/>
        </a:prstGeom>
        <a:blipFill dpi="0" rotWithShape="1">
          <a:blip xmlns:r="http://schemas.openxmlformats.org/officeDocument/2006/relationships" r:embed="rId1"/>
          <a:srcRect/>
          <a:stretch>
            <a:fillRect l="9519" t="-9167" r="9519" b="-9167"/>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3DC9C7-C768-4E71-8925-A8EBF5FED636}">
      <dsp:nvSpPr>
        <dsp:cNvPr id="0" name=""/>
        <dsp:cNvSpPr/>
      </dsp:nvSpPr>
      <dsp:spPr>
        <a:xfrm>
          <a:off x="3980" y="2358582"/>
          <a:ext cx="1894232" cy="702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0" numCol="1" spcCol="1270" anchor="t" anchorCtr="0">
          <a:noAutofit/>
        </a:bodyPr>
        <a:lstStyle/>
        <a:p>
          <a:pPr lvl="0" algn="ctr" defTabSz="711200">
            <a:lnSpc>
              <a:spcPct val="90000"/>
            </a:lnSpc>
            <a:spcBef>
              <a:spcPct val="0"/>
            </a:spcBef>
            <a:spcAft>
              <a:spcPct val="35000"/>
            </a:spcAft>
          </a:pPr>
          <a:r>
            <a:rPr lang="de-DE" sz="1600" kern="1200" dirty="0"/>
            <a:t>Mangel an mindestens 3000 Vollzeitkräften</a:t>
          </a:r>
        </a:p>
        <a:p>
          <a:pPr lvl="0" algn="ctr" defTabSz="711200">
            <a:lnSpc>
              <a:spcPct val="90000"/>
            </a:lnSpc>
            <a:spcBef>
              <a:spcPct val="0"/>
            </a:spcBef>
            <a:spcAft>
              <a:spcPct val="35000"/>
            </a:spcAft>
          </a:pPr>
          <a:r>
            <a:rPr lang="de-DE" sz="1600" kern="1200" dirty="0"/>
            <a:t>50% in </a:t>
          </a:r>
          <a:r>
            <a:rPr lang="de-DE" sz="1600" kern="1200" dirty="0" err="1">
              <a:solidFill>
                <a:srgbClr val="000000"/>
              </a:solidFill>
            </a:rPr>
            <a:t>Perinatalzentren</a:t>
          </a:r>
          <a:endParaRPr lang="de-DE" sz="1600" kern="1200" dirty="0"/>
        </a:p>
      </dsp:txBody>
      <dsp:txXfrm>
        <a:off x="3980" y="2358582"/>
        <a:ext cx="1894232" cy="702760"/>
      </dsp:txXfrm>
    </dsp:sp>
    <dsp:sp modelId="{E81E21AC-8CDF-4DEB-8F5A-199807081BA0}">
      <dsp:nvSpPr>
        <dsp:cNvPr id="0" name=""/>
        <dsp:cNvSpPr/>
      </dsp:nvSpPr>
      <dsp:spPr>
        <a:xfrm>
          <a:off x="2068167" y="1049293"/>
          <a:ext cx="1894232" cy="1305126"/>
        </a:xfrm>
        <a:prstGeom prst="round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B1540C-AD1A-4BAB-B632-24B4FB6EEAF1}">
      <dsp:nvSpPr>
        <dsp:cNvPr id="0" name=""/>
        <dsp:cNvSpPr/>
      </dsp:nvSpPr>
      <dsp:spPr>
        <a:xfrm>
          <a:off x="2087715" y="2358582"/>
          <a:ext cx="1894232" cy="702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0" numCol="1" spcCol="1270" anchor="t" anchorCtr="0">
          <a:noAutofit/>
        </a:bodyPr>
        <a:lstStyle/>
        <a:p>
          <a:pPr lvl="0" algn="ctr" defTabSz="711200">
            <a:lnSpc>
              <a:spcPct val="90000"/>
            </a:lnSpc>
            <a:spcBef>
              <a:spcPct val="0"/>
            </a:spcBef>
            <a:spcAft>
              <a:spcPct val="35000"/>
            </a:spcAft>
          </a:pPr>
          <a:r>
            <a:rPr lang="de-DE" sz="1600" kern="1200" dirty="0">
              <a:solidFill>
                <a:srgbClr val="000000"/>
              </a:solidFill>
            </a:rPr>
            <a:t>Auswirkungen auf den Bedarf lassen sich nicht abschätzen</a:t>
          </a:r>
        </a:p>
        <a:p>
          <a:pPr lvl="0" algn="ctr" defTabSz="711200">
            <a:lnSpc>
              <a:spcPct val="90000"/>
            </a:lnSpc>
            <a:spcBef>
              <a:spcPct val="0"/>
            </a:spcBef>
            <a:spcAft>
              <a:spcPct val="35000"/>
            </a:spcAft>
          </a:pPr>
          <a:r>
            <a:rPr lang="de-DE" sz="1600" kern="1200" dirty="0">
              <a:solidFill>
                <a:srgbClr val="FF0000"/>
              </a:solidFill>
            </a:rPr>
            <a:t>Aussetzen 01.01.23 -31.03.2023</a:t>
          </a:r>
        </a:p>
      </dsp:txBody>
      <dsp:txXfrm>
        <a:off x="2087715" y="2358582"/>
        <a:ext cx="1894232" cy="702760"/>
      </dsp:txXfrm>
    </dsp:sp>
    <dsp:sp modelId="{E97B4CD6-2169-4EF5-B1ED-C512BC5D2B94}">
      <dsp:nvSpPr>
        <dsp:cNvPr id="0" name=""/>
        <dsp:cNvSpPr/>
      </dsp:nvSpPr>
      <dsp:spPr>
        <a:xfrm>
          <a:off x="4171451" y="1053456"/>
          <a:ext cx="1894232" cy="1305126"/>
        </a:xfrm>
        <a:prstGeom prst="roundRect">
          <a:avLst/>
        </a:prstGeom>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l="9519" t="-9167" r="9519" b="-9167"/>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534688-DF6F-48E4-92A0-98388ACCE0F9}">
      <dsp:nvSpPr>
        <dsp:cNvPr id="0" name=""/>
        <dsp:cNvSpPr/>
      </dsp:nvSpPr>
      <dsp:spPr>
        <a:xfrm>
          <a:off x="4171451" y="2358582"/>
          <a:ext cx="1894232" cy="702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0" numCol="1" spcCol="1270" anchor="t" anchorCtr="0">
          <a:noAutofit/>
        </a:bodyPr>
        <a:lstStyle/>
        <a:p>
          <a:pPr lvl="0" algn="ctr" defTabSz="711200">
            <a:lnSpc>
              <a:spcPct val="90000"/>
            </a:lnSpc>
            <a:spcBef>
              <a:spcPct val="0"/>
            </a:spcBef>
            <a:spcAft>
              <a:spcPct val="35000"/>
            </a:spcAft>
          </a:pPr>
          <a:r>
            <a:rPr lang="de-DE" sz="1600" kern="1200" dirty="0"/>
            <a:t>Jährliche Examinierte von bislang 2000 </a:t>
          </a:r>
          <a:r>
            <a:rPr lang="de-DE" sz="1600" kern="1200" dirty="0">
              <a:solidFill>
                <a:srgbClr val="000000"/>
              </a:solidFill>
            </a:rPr>
            <a:t>Gesundheits-  und Kinderkranken-pfleger/innen </a:t>
          </a:r>
          <a:endParaRPr lang="de-DE" sz="1600" kern="1200" dirty="0"/>
        </a:p>
      </dsp:txBody>
      <dsp:txXfrm>
        <a:off x="4171451" y="2358582"/>
        <a:ext cx="1894232" cy="702760"/>
      </dsp:txXfrm>
    </dsp:sp>
    <dsp:sp modelId="{3F89C95F-8B64-40F9-BF77-4D69BB4F4D5E}">
      <dsp:nvSpPr>
        <dsp:cNvPr id="0" name=""/>
        <dsp:cNvSpPr/>
      </dsp:nvSpPr>
      <dsp:spPr>
        <a:xfrm>
          <a:off x="6255186" y="1053456"/>
          <a:ext cx="1894232" cy="1305126"/>
        </a:xfrm>
        <a:prstGeom prst="roundRect">
          <a:avLst/>
        </a:prstGeom>
        <a:blipFill dpi="0" rotWithShape="1">
          <a:blip xmlns:r="http://schemas.openxmlformats.org/officeDocument/2006/relationships" r:embed="rId3"/>
          <a:srcRect/>
          <a:stretch>
            <a:fillRect l="9519" t="-9167" r="9519" b="-9167"/>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CEC6C1-8512-4F1F-B9B5-D7BF7DEC06F6}">
      <dsp:nvSpPr>
        <dsp:cNvPr id="0" name=""/>
        <dsp:cNvSpPr/>
      </dsp:nvSpPr>
      <dsp:spPr>
        <a:xfrm>
          <a:off x="6255186" y="2358582"/>
          <a:ext cx="1894232" cy="702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0" numCol="1" spcCol="1270" anchor="t" anchorCtr="0">
          <a:noAutofit/>
        </a:bodyPr>
        <a:lstStyle/>
        <a:p>
          <a:pPr lvl="0" algn="ctr" defTabSz="711200">
            <a:lnSpc>
              <a:spcPct val="90000"/>
            </a:lnSpc>
            <a:spcBef>
              <a:spcPct val="0"/>
            </a:spcBef>
            <a:spcAft>
              <a:spcPct val="35000"/>
            </a:spcAft>
          </a:pPr>
          <a:r>
            <a:rPr lang="de-DE" sz="1600" kern="1200" dirty="0">
              <a:solidFill>
                <a:srgbClr val="000000"/>
              </a:solidFill>
            </a:rPr>
            <a:t>Die Fluktuation konnte bislang  ausgeglichen werden.</a:t>
          </a:r>
        </a:p>
        <a:p>
          <a:pPr lvl="0" algn="ctr" defTabSz="711200">
            <a:lnSpc>
              <a:spcPct val="90000"/>
            </a:lnSpc>
            <a:spcBef>
              <a:spcPct val="0"/>
            </a:spcBef>
            <a:spcAft>
              <a:spcPct val="35000"/>
            </a:spcAft>
          </a:pPr>
          <a:r>
            <a:rPr lang="de-DE" sz="1600" kern="1200" dirty="0">
              <a:solidFill>
                <a:srgbClr val="000000"/>
              </a:solidFill>
            </a:rPr>
            <a:t>Ein Personal- </a:t>
          </a:r>
          <a:r>
            <a:rPr lang="de-DE" sz="1600" kern="1200" dirty="0" err="1">
              <a:solidFill>
                <a:srgbClr val="000000"/>
              </a:solidFill>
            </a:rPr>
            <a:t>zuwachs</a:t>
          </a:r>
          <a:r>
            <a:rPr lang="de-DE" sz="1600" kern="1200" dirty="0">
              <a:solidFill>
                <a:srgbClr val="000000"/>
              </a:solidFill>
            </a:rPr>
            <a:t> findet nicht statt. </a:t>
          </a:r>
          <a:endParaRPr lang="de-DE" sz="1600" kern="1200" dirty="0"/>
        </a:p>
      </dsp:txBody>
      <dsp:txXfrm>
        <a:off x="6255186" y="2358582"/>
        <a:ext cx="1894232" cy="702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346AB-6DA7-4C4C-A132-DD205974625D}">
      <dsp:nvSpPr>
        <dsp:cNvPr id="0" name=""/>
        <dsp:cNvSpPr/>
      </dsp:nvSpPr>
      <dsp:spPr>
        <a:xfrm>
          <a:off x="1963" y="494507"/>
          <a:ext cx="2900929" cy="1998740"/>
        </a:xfrm>
        <a:prstGeom prst="roundRect">
          <a:avLst/>
        </a:prstGeom>
        <a:blipFill dpi="0"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rcRect/>
          <a:stretch>
            <a:fillRect l="12398" t="-5024" r="12398" b="-5024"/>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0F66A7-5083-41AA-A70C-A0CA311E6448}">
      <dsp:nvSpPr>
        <dsp:cNvPr id="0" name=""/>
        <dsp:cNvSpPr/>
      </dsp:nvSpPr>
      <dsp:spPr>
        <a:xfrm>
          <a:off x="1963" y="2493247"/>
          <a:ext cx="2900929" cy="1076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0" numCol="1" spcCol="1270" anchor="t" anchorCtr="0">
          <a:noAutofit/>
        </a:bodyPr>
        <a:lstStyle/>
        <a:p>
          <a:pPr lvl="0" algn="ctr" defTabSz="933450">
            <a:lnSpc>
              <a:spcPct val="90000"/>
            </a:lnSpc>
            <a:spcBef>
              <a:spcPct val="0"/>
            </a:spcBef>
            <a:spcAft>
              <a:spcPct val="35000"/>
            </a:spcAft>
          </a:pPr>
          <a:r>
            <a:rPr lang="de-DE" sz="2100" kern="1200" dirty="0"/>
            <a:t>Qualitätsgründe</a:t>
          </a:r>
        </a:p>
      </dsp:txBody>
      <dsp:txXfrm>
        <a:off x="1963" y="2493247"/>
        <a:ext cx="2900929" cy="1076244"/>
      </dsp:txXfrm>
    </dsp:sp>
    <dsp:sp modelId="{EC678232-5E2F-4FE8-A0DB-3F509B57A922}">
      <dsp:nvSpPr>
        <dsp:cNvPr id="0" name=""/>
        <dsp:cNvSpPr/>
      </dsp:nvSpPr>
      <dsp:spPr>
        <a:xfrm>
          <a:off x="3193107" y="494507"/>
          <a:ext cx="2900929" cy="1998740"/>
        </a:xfrm>
        <a:prstGeom prst="round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rcRect/>
          <a:stretch>
            <a:fillRect t="-23000" b="-2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5D552C-A6AD-4CE5-B274-B74972E5870C}">
      <dsp:nvSpPr>
        <dsp:cNvPr id="0" name=""/>
        <dsp:cNvSpPr/>
      </dsp:nvSpPr>
      <dsp:spPr>
        <a:xfrm>
          <a:off x="3193107" y="2493247"/>
          <a:ext cx="2900929" cy="1076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0" numCol="1" spcCol="1270" anchor="t" anchorCtr="0">
          <a:noAutofit/>
        </a:bodyPr>
        <a:lstStyle/>
        <a:p>
          <a:pPr lvl="0" algn="ctr" defTabSz="933450">
            <a:lnSpc>
              <a:spcPct val="90000"/>
            </a:lnSpc>
            <a:spcBef>
              <a:spcPct val="0"/>
            </a:spcBef>
            <a:spcAft>
              <a:spcPct val="35000"/>
            </a:spcAft>
          </a:pPr>
          <a:r>
            <a:rPr lang="de-DE" altLang="de-DE" sz="2100" kern="1200" dirty="0">
              <a:solidFill>
                <a:srgbClr val="000000"/>
              </a:solidFill>
            </a:rPr>
            <a:t>Aufrechterhaltung der Abrechnungsfähigkeit für Leistungen</a:t>
          </a:r>
          <a:endParaRPr lang="de-DE" sz="2100" kern="1200" dirty="0"/>
        </a:p>
      </dsp:txBody>
      <dsp:txXfrm>
        <a:off x="3193107" y="2493247"/>
        <a:ext cx="2900929" cy="1076244"/>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62" name="Rectangle 2">
            <a:extLst>
              <a:ext uri="{FF2B5EF4-FFF2-40B4-BE49-F238E27FC236}">
                <a16:creationId xmlns:a16="http://schemas.microsoft.com/office/drawing/2014/main" id="{A0956E57-9434-1195-BC65-D7E679C87BA5}"/>
              </a:ext>
            </a:extLst>
          </p:cNvPr>
          <p:cNvSpPr>
            <a:spLocks noGrp="1" noChangeArrowheads="1"/>
          </p:cNvSpPr>
          <p:nvPr>
            <p:ph type="hdr" sz="quarter"/>
          </p:nvPr>
        </p:nvSpPr>
        <p:spPr bwMode="auto">
          <a:xfrm>
            <a:off x="0" y="0"/>
            <a:ext cx="2881313" cy="460375"/>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de-DE" altLang="de-DE"/>
          </a:p>
        </p:txBody>
      </p:sp>
      <p:sp>
        <p:nvSpPr>
          <p:cNvPr id="245763" name="Rectangle 3">
            <a:extLst>
              <a:ext uri="{FF2B5EF4-FFF2-40B4-BE49-F238E27FC236}">
                <a16:creationId xmlns:a16="http://schemas.microsoft.com/office/drawing/2014/main" id="{1DC49330-8997-4E4A-E139-53098AA50162}"/>
              </a:ext>
            </a:extLst>
          </p:cNvPr>
          <p:cNvSpPr>
            <a:spLocks noGrp="1" noChangeArrowheads="1"/>
          </p:cNvSpPr>
          <p:nvPr>
            <p:ph type="dt" sz="quarter" idx="1"/>
          </p:nvPr>
        </p:nvSpPr>
        <p:spPr bwMode="auto">
          <a:xfrm>
            <a:off x="3767138" y="0"/>
            <a:ext cx="2881312" cy="460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de-DE" altLang="de-DE"/>
          </a:p>
        </p:txBody>
      </p:sp>
      <p:sp>
        <p:nvSpPr>
          <p:cNvPr id="245764" name="Rectangle 4">
            <a:extLst>
              <a:ext uri="{FF2B5EF4-FFF2-40B4-BE49-F238E27FC236}">
                <a16:creationId xmlns:a16="http://schemas.microsoft.com/office/drawing/2014/main" id="{CF6CF239-936F-219B-8ABD-8E47A43BFA78}"/>
              </a:ext>
            </a:extLst>
          </p:cNvPr>
          <p:cNvSpPr>
            <a:spLocks noGrp="1" noChangeArrowheads="1"/>
          </p:cNvSpPr>
          <p:nvPr>
            <p:ph type="ftr" sz="quarter" idx="2"/>
          </p:nvPr>
        </p:nvSpPr>
        <p:spPr bwMode="auto">
          <a:xfrm>
            <a:off x="0" y="9369425"/>
            <a:ext cx="2881313" cy="460375"/>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de-DE" altLang="de-DE"/>
          </a:p>
        </p:txBody>
      </p:sp>
      <p:sp>
        <p:nvSpPr>
          <p:cNvPr id="245765" name="Rectangle 5">
            <a:extLst>
              <a:ext uri="{FF2B5EF4-FFF2-40B4-BE49-F238E27FC236}">
                <a16:creationId xmlns:a16="http://schemas.microsoft.com/office/drawing/2014/main" id="{146C4A44-8D31-64B8-635D-17969C02B4D9}"/>
              </a:ext>
            </a:extLst>
          </p:cNvPr>
          <p:cNvSpPr>
            <a:spLocks noGrp="1" noChangeArrowheads="1"/>
          </p:cNvSpPr>
          <p:nvPr>
            <p:ph type="sldNum" sz="quarter" idx="3"/>
          </p:nvPr>
        </p:nvSpPr>
        <p:spPr bwMode="auto">
          <a:xfrm>
            <a:off x="3767138" y="9369425"/>
            <a:ext cx="2881312" cy="460375"/>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pPr>
              <a:defRPr/>
            </a:pPr>
            <a:fld id="{B757F8EE-0296-4EA3-B640-10A9682A25E4}"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1A6A8F48-488B-92C6-7A7A-E5CE48B8D150}"/>
              </a:ext>
            </a:extLst>
          </p:cNvPr>
          <p:cNvSpPr>
            <a:spLocks noGrp="1" noChangeArrowheads="1"/>
          </p:cNvSpPr>
          <p:nvPr>
            <p:ph type="hdr" sz="quarter"/>
          </p:nvPr>
        </p:nvSpPr>
        <p:spPr bwMode="auto">
          <a:xfrm>
            <a:off x="0" y="0"/>
            <a:ext cx="2881313" cy="460375"/>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de-DE" altLang="de-DE"/>
          </a:p>
        </p:txBody>
      </p:sp>
      <p:sp>
        <p:nvSpPr>
          <p:cNvPr id="131075" name="Rectangle 3">
            <a:extLst>
              <a:ext uri="{FF2B5EF4-FFF2-40B4-BE49-F238E27FC236}">
                <a16:creationId xmlns:a16="http://schemas.microsoft.com/office/drawing/2014/main" id="{91DEA51A-156F-9FF7-3D8A-2D1AF2DCFC32}"/>
              </a:ext>
            </a:extLst>
          </p:cNvPr>
          <p:cNvSpPr>
            <a:spLocks noGrp="1" noChangeArrowheads="1"/>
          </p:cNvSpPr>
          <p:nvPr>
            <p:ph type="dt" idx="1"/>
          </p:nvPr>
        </p:nvSpPr>
        <p:spPr bwMode="auto">
          <a:xfrm>
            <a:off x="3767138" y="0"/>
            <a:ext cx="2881312" cy="460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de-DE" altLang="de-DE"/>
          </a:p>
        </p:txBody>
      </p:sp>
      <p:sp>
        <p:nvSpPr>
          <p:cNvPr id="14340" name="Rectangle 4">
            <a:extLst>
              <a:ext uri="{FF2B5EF4-FFF2-40B4-BE49-F238E27FC236}">
                <a16:creationId xmlns:a16="http://schemas.microsoft.com/office/drawing/2014/main" id="{C07B384D-1F62-A4DD-00CC-388021250F7B}"/>
              </a:ext>
            </a:extLst>
          </p:cNvPr>
          <p:cNvSpPr>
            <a:spLocks noGrp="1" noRot="1" noChangeAspect="1" noChangeArrowheads="1" noTextEdit="1"/>
          </p:cNvSpPr>
          <p:nvPr>
            <p:ph type="sldImg" idx="2"/>
          </p:nvPr>
        </p:nvSpPr>
        <p:spPr bwMode="auto">
          <a:xfrm>
            <a:off x="866775" y="768350"/>
            <a:ext cx="4914900" cy="36861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31077" name="Rectangle 5">
            <a:extLst>
              <a:ext uri="{FF2B5EF4-FFF2-40B4-BE49-F238E27FC236}">
                <a16:creationId xmlns:a16="http://schemas.microsoft.com/office/drawing/2014/main" id="{BCCC68CD-9B42-9D69-52AF-4A45D7D65E91}"/>
              </a:ext>
            </a:extLst>
          </p:cNvPr>
          <p:cNvSpPr>
            <a:spLocks noGrp="1" noChangeArrowheads="1"/>
          </p:cNvSpPr>
          <p:nvPr>
            <p:ph type="body" sz="quarter" idx="3"/>
          </p:nvPr>
        </p:nvSpPr>
        <p:spPr bwMode="auto">
          <a:xfrm>
            <a:off x="885825" y="4684713"/>
            <a:ext cx="4876800" cy="44545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de-DE" altLang="de-DE" noProof="0"/>
              <a:t>Klicken Sie, um die Formate des Vorlagentextes zu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131078" name="Rectangle 6">
            <a:extLst>
              <a:ext uri="{FF2B5EF4-FFF2-40B4-BE49-F238E27FC236}">
                <a16:creationId xmlns:a16="http://schemas.microsoft.com/office/drawing/2014/main" id="{2CA2C836-7E29-3A7E-1E5C-3FB1D386DD81}"/>
              </a:ext>
            </a:extLst>
          </p:cNvPr>
          <p:cNvSpPr>
            <a:spLocks noGrp="1" noChangeArrowheads="1"/>
          </p:cNvSpPr>
          <p:nvPr>
            <p:ph type="ftr" sz="quarter" idx="4"/>
          </p:nvPr>
        </p:nvSpPr>
        <p:spPr bwMode="auto">
          <a:xfrm>
            <a:off x="0" y="9369425"/>
            <a:ext cx="2881313" cy="460375"/>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de-DE" altLang="de-DE"/>
          </a:p>
        </p:txBody>
      </p:sp>
      <p:sp>
        <p:nvSpPr>
          <p:cNvPr id="131079" name="Rectangle 7">
            <a:extLst>
              <a:ext uri="{FF2B5EF4-FFF2-40B4-BE49-F238E27FC236}">
                <a16:creationId xmlns:a16="http://schemas.microsoft.com/office/drawing/2014/main" id="{501CB8AB-AFFB-1A98-A5B0-0366FCD1EF0E}"/>
              </a:ext>
            </a:extLst>
          </p:cNvPr>
          <p:cNvSpPr>
            <a:spLocks noGrp="1" noChangeArrowheads="1"/>
          </p:cNvSpPr>
          <p:nvPr>
            <p:ph type="sldNum" sz="quarter" idx="5"/>
          </p:nvPr>
        </p:nvSpPr>
        <p:spPr bwMode="auto">
          <a:xfrm>
            <a:off x="3767138" y="9369425"/>
            <a:ext cx="2881312" cy="460375"/>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b="0">
                <a:latin typeface="Times New Roman" panose="02020603050405020304" pitchFamily="18" charset="0"/>
              </a:defRPr>
            </a:lvl1pPr>
          </a:lstStyle>
          <a:p>
            <a:pPr>
              <a:defRPr/>
            </a:pPr>
            <a:fld id="{5827CC94-A4BD-442A-82AD-43A4E4F8705A}" type="slidenum">
              <a:rPr lang="de-DE" altLang="de-DE"/>
              <a:pPr>
                <a:defRPr/>
              </a:pPr>
              <a:t>‹Nr.›</a:t>
            </a:fld>
            <a:endParaRPr lang="de-DE" altLang="de-DE"/>
          </a:p>
        </p:txBody>
      </p:sp>
    </p:spTree>
    <p:extLst>
      <p:ext uri="{BB962C8B-B14F-4D97-AF65-F5344CB8AC3E}">
        <p14:creationId xmlns:p14="http://schemas.microsoft.com/office/powerpoint/2010/main" val="15841224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5827CC94-A4BD-442A-82AD-43A4E4F8705A}" type="slidenum">
              <a:rPr lang="de-DE" altLang="de-DE" smtClean="0"/>
              <a:pPr>
                <a:defRPr/>
              </a:pPr>
              <a:t>4</a:t>
            </a:fld>
            <a:endParaRPr lang="de-DE" altLang="de-DE"/>
          </a:p>
        </p:txBody>
      </p:sp>
    </p:spTree>
    <p:extLst>
      <p:ext uri="{BB962C8B-B14F-4D97-AF65-F5344CB8AC3E}">
        <p14:creationId xmlns:p14="http://schemas.microsoft.com/office/powerpoint/2010/main" val="1685728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5827CC94-A4BD-442A-82AD-43A4E4F8705A}" type="slidenum">
              <a:rPr lang="de-DE" altLang="de-DE" smtClean="0"/>
              <a:pPr>
                <a:defRPr/>
              </a:pPr>
              <a:t>7</a:t>
            </a:fld>
            <a:endParaRPr lang="de-DE" altLang="de-DE"/>
          </a:p>
        </p:txBody>
      </p:sp>
    </p:spTree>
    <p:extLst>
      <p:ext uri="{BB962C8B-B14F-4D97-AF65-F5344CB8AC3E}">
        <p14:creationId xmlns:p14="http://schemas.microsoft.com/office/powerpoint/2010/main" val="4024514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5827CC94-A4BD-442A-82AD-43A4E4F8705A}" type="slidenum">
              <a:rPr lang="de-DE" altLang="de-DE" smtClean="0"/>
              <a:pPr>
                <a:defRPr/>
              </a:pPr>
              <a:t>8</a:t>
            </a:fld>
            <a:endParaRPr lang="de-DE" altLang="de-DE"/>
          </a:p>
        </p:txBody>
      </p:sp>
    </p:spTree>
    <p:extLst>
      <p:ext uri="{BB962C8B-B14F-4D97-AF65-F5344CB8AC3E}">
        <p14:creationId xmlns:p14="http://schemas.microsoft.com/office/powerpoint/2010/main" val="2762067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dirty="0"/>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Formatvorlage des Untertitelmasters durch Klicken bearbeiten</a:t>
            </a:r>
          </a:p>
        </p:txBody>
      </p:sp>
    </p:spTree>
    <p:extLst>
      <p:ext uri="{BB962C8B-B14F-4D97-AF65-F5344CB8AC3E}">
        <p14:creationId xmlns:p14="http://schemas.microsoft.com/office/powerpoint/2010/main" val="278954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400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24650" y="152400"/>
            <a:ext cx="2038350" cy="5334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152400"/>
            <a:ext cx="5962650" cy="53340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66086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2DF22A87-B333-62F0-4132-85034CD4A84F}"/>
              </a:ext>
            </a:extLst>
          </p:cNvPr>
          <p:cNvSpPr>
            <a:spLocks noGrp="1"/>
          </p:cNvSpPr>
          <p:nvPr>
            <p:ph type="dt" sz="half" idx="10"/>
          </p:nvPr>
        </p:nvSpPr>
        <p:spPr/>
        <p:txBody>
          <a:bodyPr/>
          <a:lstStyle>
            <a:lvl1pPr>
              <a:defRPr/>
            </a:lvl1pPr>
          </a:lstStyle>
          <a:p>
            <a:pPr>
              <a:defRPr/>
            </a:pPr>
            <a:fld id="{2DEA90F2-7C5E-451E-B3C9-5ED27BE268BD}" type="datetimeFigureOut">
              <a:rPr lang="de-DE"/>
              <a:pPr>
                <a:defRPr/>
              </a:pPr>
              <a:t>06.06.2023</a:t>
            </a:fld>
            <a:endParaRPr lang="de-DE"/>
          </a:p>
        </p:txBody>
      </p:sp>
      <p:sp>
        <p:nvSpPr>
          <p:cNvPr id="5" name="Fußzeilenplatzhalter 4">
            <a:extLst>
              <a:ext uri="{FF2B5EF4-FFF2-40B4-BE49-F238E27FC236}">
                <a16:creationId xmlns:a16="http://schemas.microsoft.com/office/drawing/2014/main" id="{288BA208-F2F9-46B7-5588-4C4A2ED0CDA7}"/>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490CFEFF-46F1-C3B2-42FA-FF6AB971FAB7}"/>
              </a:ext>
            </a:extLst>
          </p:cNvPr>
          <p:cNvSpPr>
            <a:spLocks noGrp="1"/>
          </p:cNvSpPr>
          <p:nvPr>
            <p:ph type="sldNum" sz="quarter" idx="12"/>
          </p:nvPr>
        </p:nvSpPr>
        <p:spPr/>
        <p:txBody>
          <a:bodyPr/>
          <a:lstStyle>
            <a:lvl1pPr>
              <a:defRPr/>
            </a:lvl1pPr>
          </a:lstStyle>
          <a:p>
            <a:pPr>
              <a:defRPr/>
            </a:pPr>
            <a:fld id="{A3E0673F-9884-4647-957C-0C010195A6AC}" type="slidenum">
              <a:rPr lang="de-DE" altLang="de-DE"/>
              <a:pPr>
                <a:defRPr/>
              </a:pPr>
              <a:t>‹Nr.›</a:t>
            </a:fld>
            <a:endParaRPr lang="de-DE" altLang="de-DE"/>
          </a:p>
        </p:txBody>
      </p:sp>
    </p:spTree>
    <p:extLst>
      <p:ext uri="{BB962C8B-B14F-4D97-AF65-F5344CB8AC3E}">
        <p14:creationId xmlns:p14="http://schemas.microsoft.com/office/powerpoint/2010/main" val="1830219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537429E-BF17-FAD0-0282-F0A0276A0DF8}"/>
              </a:ext>
            </a:extLst>
          </p:cNvPr>
          <p:cNvSpPr>
            <a:spLocks noGrp="1"/>
          </p:cNvSpPr>
          <p:nvPr>
            <p:ph type="dt" sz="half" idx="10"/>
          </p:nvPr>
        </p:nvSpPr>
        <p:spPr/>
        <p:txBody>
          <a:bodyPr/>
          <a:lstStyle>
            <a:lvl1pPr>
              <a:defRPr/>
            </a:lvl1pPr>
          </a:lstStyle>
          <a:p>
            <a:pPr>
              <a:defRPr/>
            </a:pPr>
            <a:fld id="{6D687462-4854-44C1-888B-1FB200C62CCA}" type="datetimeFigureOut">
              <a:rPr lang="de-DE"/>
              <a:pPr>
                <a:defRPr/>
              </a:pPr>
              <a:t>06.06.2023</a:t>
            </a:fld>
            <a:endParaRPr lang="de-DE"/>
          </a:p>
        </p:txBody>
      </p:sp>
      <p:sp>
        <p:nvSpPr>
          <p:cNvPr id="5" name="Fußzeilenplatzhalter 4">
            <a:extLst>
              <a:ext uri="{FF2B5EF4-FFF2-40B4-BE49-F238E27FC236}">
                <a16:creationId xmlns:a16="http://schemas.microsoft.com/office/drawing/2014/main" id="{52883253-215F-0BA5-0C1A-FD8380B3E8B6}"/>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B9B0DAE6-C6FF-6EF4-0B49-FA3FD290B0E0}"/>
              </a:ext>
            </a:extLst>
          </p:cNvPr>
          <p:cNvSpPr>
            <a:spLocks noGrp="1"/>
          </p:cNvSpPr>
          <p:nvPr>
            <p:ph type="sldNum" sz="quarter" idx="12"/>
          </p:nvPr>
        </p:nvSpPr>
        <p:spPr/>
        <p:txBody>
          <a:bodyPr/>
          <a:lstStyle>
            <a:lvl1pPr>
              <a:defRPr/>
            </a:lvl1pPr>
          </a:lstStyle>
          <a:p>
            <a:pPr>
              <a:defRPr/>
            </a:pPr>
            <a:fld id="{0FD4121C-159F-425F-A78A-5A0D8E1D2B39}" type="slidenum">
              <a:rPr lang="de-DE" altLang="de-DE"/>
              <a:pPr>
                <a:defRPr/>
              </a:pPr>
              <a:t>‹Nr.›</a:t>
            </a:fld>
            <a:endParaRPr lang="de-DE" altLang="de-DE"/>
          </a:p>
        </p:txBody>
      </p:sp>
    </p:spTree>
    <p:extLst>
      <p:ext uri="{BB962C8B-B14F-4D97-AF65-F5344CB8AC3E}">
        <p14:creationId xmlns:p14="http://schemas.microsoft.com/office/powerpoint/2010/main" val="3429933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a:extLst>
              <a:ext uri="{FF2B5EF4-FFF2-40B4-BE49-F238E27FC236}">
                <a16:creationId xmlns:a16="http://schemas.microsoft.com/office/drawing/2014/main" id="{743E8E88-C11F-7DA2-8B41-6E132F64BBAB}"/>
              </a:ext>
            </a:extLst>
          </p:cNvPr>
          <p:cNvSpPr>
            <a:spLocks noGrp="1"/>
          </p:cNvSpPr>
          <p:nvPr>
            <p:ph type="dt" sz="half" idx="10"/>
          </p:nvPr>
        </p:nvSpPr>
        <p:spPr/>
        <p:txBody>
          <a:bodyPr/>
          <a:lstStyle>
            <a:lvl1pPr>
              <a:defRPr/>
            </a:lvl1pPr>
          </a:lstStyle>
          <a:p>
            <a:pPr>
              <a:defRPr/>
            </a:pPr>
            <a:fld id="{61513757-D10A-4377-9BE0-CFCFE6B2501C}" type="datetimeFigureOut">
              <a:rPr lang="de-DE"/>
              <a:pPr>
                <a:defRPr/>
              </a:pPr>
              <a:t>06.06.2023</a:t>
            </a:fld>
            <a:endParaRPr lang="de-DE"/>
          </a:p>
        </p:txBody>
      </p:sp>
      <p:sp>
        <p:nvSpPr>
          <p:cNvPr id="5" name="Fußzeilenplatzhalter 4">
            <a:extLst>
              <a:ext uri="{FF2B5EF4-FFF2-40B4-BE49-F238E27FC236}">
                <a16:creationId xmlns:a16="http://schemas.microsoft.com/office/drawing/2014/main" id="{B58C11EB-5105-3407-312B-D9E84BCC3279}"/>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361C78EC-8B4E-1FB3-8E02-91001A94AB23}"/>
              </a:ext>
            </a:extLst>
          </p:cNvPr>
          <p:cNvSpPr>
            <a:spLocks noGrp="1"/>
          </p:cNvSpPr>
          <p:nvPr>
            <p:ph type="sldNum" sz="quarter" idx="12"/>
          </p:nvPr>
        </p:nvSpPr>
        <p:spPr/>
        <p:txBody>
          <a:bodyPr/>
          <a:lstStyle>
            <a:lvl1pPr>
              <a:defRPr/>
            </a:lvl1pPr>
          </a:lstStyle>
          <a:p>
            <a:pPr>
              <a:defRPr/>
            </a:pPr>
            <a:fld id="{47BDAD69-2117-4D00-9546-F63C1885E0B8}" type="slidenum">
              <a:rPr lang="de-DE" altLang="de-DE"/>
              <a:pPr>
                <a:defRPr/>
              </a:pPr>
              <a:t>‹Nr.›</a:t>
            </a:fld>
            <a:endParaRPr lang="de-DE" altLang="de-DE"/>
          </a:p>
        </p:txBody>
      </p:sp>
    </p:spTree>
    <p:extLst>
      <p:ext uri="{BB962C8B-B14F-4D97-AF65-F5344CB8AC3E}">
        <p14:creationId xmlns:p14="http://schemas.microsoft.com/office/powerpoint/2010/main" val="107886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28650" y="1825625"/>
            <a:ext cx="386715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825625"/>
            <a:ext cx="386715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680E532-C508-BB71-EA2C-B71FE306A8FC}"/>
              </a:ext>
            </a:extLst>
          </p:cNvPr>
          <p:cNvSpPr>
            <a:spLocks noGrp="1"/>
          </p:cNvSpPr>
          <p:nvPr>
            <p:ph type="dt" sz="half" idx="10"/>
          </p:nvPr>
        </p:nvSpPr>
        <p:spPr/>
        <p:txBody>
          <a:bodyPr/>
          <a:lstStyle>
            <a:lvl1pPr>
              <a:defRPr/>
            </a:lvl1pPr>
          </a:lstStyle>
          <a:p>
            <a:pPr>
              <a:defRPr/>
            </a:pPr>
            <a:fld id="{20DC4902-4790-482C-863B-6943FDB6F45A}" type="datetimeFigureOut">
              <a:rPr lang="de-DE"/>
              <a:pPr>
                <a:defRPr/>
              </a:pPr>
              <a:t>06.06.2023</a:t>
            </a:fld>
            <a:endParaRPr lang="de-DE"/>
          </a:p>
        </p:txBody>
      </p:sp>
      <p:sp>
        <p:nvSpPr>
          <p:cNvPr id="6" name="Fußzeilenplatzhalter 5">
            <a:extLst>
              <a:ext uri="{FF2B5EF4-FFF2-40B4-BE49-F238E27FC236}">
                <a16:creationId xmlns:a16="http://schemas.microsoft.com/office/drawing/2014/main" id="{E92A4D71-7602-9F0B-1612-99D792ED2F89}"/>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6">
            <a:extLst>
              <a:ext uri="{FF2B5EF4-FFF2-40B4-BE49-F238E27FC236}">
                <a16:creationId xmlns:a16="http://schemas.microsoft.com/office/drawing/2014/main" id="{5006690F-CEE9-8BF6-87A4-81C14EE95254}"/>
              </a:ext>
            </a:extLst>
          </p:cNvPr>
          <p:cNvSpPr>
            <a:spLocks noGrp="1"/>
          </p:cNvSpPr>
          <p:nvPr>
            <p:ph type="sldNum" sz="quarter" idx="12"/>
          </p:nvPr>
        </p:nvSpPr>
        <p:spPr/>
        <p:txBody>
          <a:bodyPr/>
          <a:lstStyle>
            <a:lvl1pPr>
              <a:defRPr/>
            </a:lvl1pPr>
          </a:lstStyle>
          <a:p>
            <a:pPr>
              <a:defRPr/>
            </a:pPr>
            <a:fld id="{AD614D90-E31D-4081-A3D4-D0B42A98C6DE}" type="slidenum">
              <a:rPr lang="de-DE" altLang="de-DE"/>
              <a:pPr>
                <a:defRPr/>
              </a:pPr>
              <a:t>‹Nr.›</a:t>
            </a:fld>
            <a:endParaRPr lang="de-DE" altLang="de-DE"/>
          </a:p>
        </p:txBody>
      </p:sp>
    </p:spTree>
    <p:extLst>
      <p:ext uri="{BB962C8B-B14F-4D97-AF65-F5344CB8AC3E}">
        <p14:creationId xmlns:p14="http://schemas.microsoft.com/office/powerpoint/2010/main" val="2744891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C9DAA85-4696-5C9B-AEEE-2E4D239E91E9}"/>
              </a:ext>
            </a:extLst>
          </p:cNvPr>
          <p:cNvSpPr>
            <a:spLocks noGrp="1"/>
          </p:cNvSpPr>
          <p:nvPr>
            <p:ph type="dt" sz="half" idx="10"/>
          </p:nvPr>
        </p:nvSpPr>
        <p:spPr/>
        <p:txBody>
          <a:bodyPr/>
          <a:lstStyle>
            <a:lvl1pPr>
              <a:defRPr/>
            </a:lvl1pPr>
          </a:lstStyle>
          <a:p>
            <a:pPr>
              <a:defRPr/>
            </a:pPr>
            <a:fld id="{055875A6-890F-4F4C-82B7-8E0AF9AD61B2}" type="datetimeFigureOut">
              <a:rPr lang="de-DE"/>
              <a:pPr>
                <a:defRPr/>
              </a:pPr>
              <a:t>06.06.2023</a:t>
            </a:fld>
            <a:endParaRPr lang="de-DE"/>
          </a:p>
        </p:txBody>
      </p:sp>
      <p:sp>
        <p:nvSpPr>
          <p:cNvPr id="8" name="Fußzeilenplatzhalter 7">
            <a:extLst>
              <a:ext uri="{FF2B5EF4-FFF2-40B4-BE49-F238E27FC236}">
                <a16:creationId xmlns:a16="http://schemas.microsoft.com/office/drawing/2014/main" id="{FCE9EE05-4238-6FAD-8CCA-E51ACB423046}"/>
              </a:ext>
            </a:extLst>
          </p:cNvPr>
          <p:cNvSpPr>
            <a:spLocks noGrp="1"/>
          </p:cNvSpPr>
          <p:nvPr>
            <p:ph type="ftr" sz="quarter" idx="11"/>
          </p:nvPr>
        </p:nvSpPr>
        <p:spPr/>
        <p:txBody>
          <a:bodyPr/>
          <a:lstStyle>
            <a:lvl1pPr>
              <a:defRPr/>
            </a:lvl1pPr>
          </a:lstStyle>
          <a:p>
            <a:pPr>
              <a:defRPr/>
            </a:pPr>
            <a:endParaRPr lang="de-DE"/>
          </a:p>
        </p:txBody>
      </p:sp>
      <p:sp>
        <p:nvSpPr>
          <p:cNvPr id="9" name="Foliennummernplatzhalter 8">
            <a:extLst>
              <a:ext uri="{FF2B5EF4-FFF2-40B4-BE49-F238E27FC236}">
                <a16:creationId xmlns:a16="http://schemas.microsoft.com/office/drawing/2014/main" id="{5C18034C-4BF0-730E-6DBD-1046FEEAB4F1}"/>
              </a:ext>
            </a:extLst>
          </p:cNvPr>
          <p:cNvSpPr>
            <a:spLocks noGrp="1"/>
          </p:cNvSpPr>
          <p:nvPr>
            <p:ph type="sldNum" sz="quarter" idx="12"/>
          </p:nvPr>
        </p:nvSpPr>
        <p:spPr/>
        <p:txBody>
          <a:bodyPr/>
          <a:lstStyle>
            <a:lvl1pPr>
              <a:defRPr/>
            </a:lvl1pPr>
          </a:lstStyle>
          <a:p>
            <a:pPr>
              <a:defRPr/>
            </a:pPr>
            <a:fld id="{E80C141E-9600-421F-8255-72CD65B1D531}" type="slidenum">
              <a:rPr lang="de-DE" altLang="de-DE"/>
              <a:pPr>
                <a:defRPr/>
              </a:pPr>
              <a:t>‹Nr.›</a:t>
            </a:fld>
            <a:endParaRPr lang="de-DE" altLang="de-DE"/>
          </a:p>
        </p:txBody>
      </p:sp>
    </p:spTree>
    <p:extLst>
      <p:ext uri="{BB962C8B-B14F-4D97-AF65-F5344CB8AC3E}">
        <p14:creationId xmlns:p14="http://schemas.microsoft.com/office/powerpoint/2010/main" val="124414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a:extLst>
              <a:ext uri="{FF2B5EF4-FFF2-40B4-BE49-F238E27FC236}">
                <a16:creationId xmlns:a16="http://schemas.microsoft.com/office/drawing/2014/main" id="{81204270-C30A-8622-3BF9-F8E9B630901C}"/>
              </a:ext>
            </a:extLst>
          </p:cNvPr>
          <p:cNvSpPr>
            <a:spLocks noGrp="1"/>
          </p:cNvSpPr>
          <p:nvPr>
            <p:ph type="dt" sz="half" idx="10"/>
          </p:nvPr>
        </p:nvSpPr>
        <p:spPr/>
        <p:txBody>
          <a:bodyPr/>
          <a:lstStyle>
            <a:lvl1pPr>
              <a:defRPr/>
            </a:lvl1pPr>
          </a:lstStyle>
          <a:p>
            <a:pPr>
              <a:defRPr/>
            </a:pPr>
            <a:fld id="{DD38F84B-3102-40C8-8B6E-EEC3C6D9CFE3}" type="datetimeFigureOut">
              <a:rPr lang="de-DE"/>
              <a:pPr>
                <a:defRPr/>
              </a:pPr>
              <a:t>06.06.2023</a:t>
            </a:fld>
            <a:endParaRPr lang="de-DE"/>
          </a:p>
        </p:txBody>
      </p:sp>
      <p:sp>
        <p:nvSpPr>
          <p:cNvPr id="4" name="Fußzeilenplatzhalter 3">
            <a:extLst>
              <a:ext uri="{FF2B5EF4-FFF2-40B4-BE49-F238E27FC236}">
                <a16:creationId xmlns:a16="http://schemas.microsoft.com/office/drawing/2014/main" id="{0E94F76B-B0C6-3229-DC7C-FDD8F3B8C87F}"/>
              </a:ext>
            </a:extLst>
          </p:cNvPr>
          <p:cNvSpPr>
            <a:spLocks noGrp="1"/>
          </p:cNvSpPr>
          <p:nvPr>
            <p:ph type="ftr" sz="quarter" idx="11"/>
          </p:nvPr>
        </p:nvSpPr>
        <p:spPr/>
        <p:txBody>
          <a:bodyPr/>
          <a:lstStyle>
            <a:lvl1pPr>
              <a:defRPr/>
            </a:lvl1pPr>
          </a:lstStyle>
          <a:p>
            <a:pPr>
              <a:defRPr/>
            </a:pPr>
            <a:endParaRPr lang="de-DE"/>
          </a:p>
        </p:txBody>
      </p:sp>
      <p:sp>
        <p:nvSpPr>
          <p:cNvPr id="5" name="Foliennummernplatzhalter 4">
            <a:extLst>
              <a:ext uri="{FF2B5EF4-FFF2-40B4-BE49-F238E27FC236}">
                <a16:creationId xmlns:a16="http://schemas.microsoft.com/office/drawing/2014/main" id="{9F91DB08-ECB4-EB90-5489-A1DB50B45B4D}"/>
              </a:ext>
            </a:extLst>
          </p:cNvPr>
          <p:cNvSpPr>
            <a:spLocks noGrp="1"/>
          </p:cNvSpPr>
          <p:nvPr>
            <p:ph type="sldNum" sz="quarter" idx="12"/>
          </p:nvPr>
        </p:nvSpPr>
        <p:spPr/>
        <p:txBody>
          <a:bodyPr/>
          <a:lstStyle>
            <a:lvl1pPr>
              <a:defRPr/>
            </a:lvl1pPr>
          </a:lstStyle>
          <a:p>
            <a:pPr>
              <a:defRPr/>
            </a:pPr>
            <a:fld id="{3E430122-3A85-4BA7-962D-0718861E1B34}" type="slidenum">
              <a:rPr lang="de-DE" altLang="de-DE"/>
              <a:pPr>
                <a:defRPr/>
              </a:pPr>
              <a:t>‹Nr.›</a:t>
            </a:fld>
            <a:endParaRPr lang="de-DE" altLang="de-DE"/>
          </a:p>
        </p:txBody>
      </p:sp>
    </p:spTree>
    <p:extLst>
      <p:ext uri="{BB962C8B-B14F-4D97-AF65-F5344CB8AC3E}">
        <p14:creationId xmlns:p14="http://schemas.microsoft.com/office/powerpoint/2010/main" val="3858901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F7BE825-5256-7894-1F00-45C72577D245}"/>
              </a:ext>
            </a:extLst>
          </p:cNvPr>
          <p:cNvSpPr>
            <a:spLocks noGrp="1"/>
          </p:cNvSpPr>
          <p:nvPr>
            <p:ph type="dt" sz="half" idx="10"/>
          </p:nvPr>
        </p:nvSpPr>
        <p:spPr/>
        <p:txBody>
          <a:bodyPr/>
          <a:lstStyle>
            <a:lvl1pPr>
              <a:defRPr/>
            </a:lvl1pPr>
          </a:lstStyle>
          <a:p>
            <a:pPr>
              <a:defRPr/>
            </a:pPr>
            <a:fld id="{69B32D3F-7586-46C2-8C3D-FF37240C4C6C}" type="datetimeFigureOut">
              <a:rPr lang="de-DE"/>
              <a:pPr>
                <a:defRPr/>
              </a:pPr>
              <a:t>06.06.2023</a:t>
            </a:fld>
            <a:endParaRPr lang="de-DE"/>
          </a:p>
        </p:txBody>
      </p:sp>
      <p:sp>
        <p:nvSpPr>
          <p:cNvPr id="3" name="Fußzeilenplatzhalter 2">
            <a:extLst>
              <a:ext uri="{FF2B5EF4-FFF2-40B4-BE49-F238E27FC236}">
                <a16:creationId xmlns:a16="http://schemas.microsoft.com/office/drawing/2014/main" id="{ADCA58F1-07B0-4F99-DCE1-1373EC23A2F4}"/>
              </a:ext>
            </a:extLst>
          </p:cNvPr>
          <p:cNvSpPr>
            <a:spLocks noGrp="1"/>
          </p:cNvSpPr>
          <p:nvPr>
            <p:ph type="ftr" sz="quarter" idx="11"/>
          </p:nvPr>
        </p:nvSpPr>
        <p:spPr/>
        <p:txBody>
          <a:bodyPr/>
          <a:lstStyle>
            <a:lvl1pPr>
              <a:defRPr/>
            </a:lvl1pPr>
          </a:lstStyle>
          <a:p>
            <a:pPr>
              <a:defRPr/>
            </a:pPr>
            <a:endParaRPr lang="de-DE"/>
          </a:p>
        </p:txBody>
      </p:sp>
      <p:sp>
        <p:nvSpPr>
          <p:cNvPr id="4" name="Foliennummernplatzhalter 3">
            <a:extLst>
              <a:ext uri="{FF2B5EF4-FFF2-40B4-BE49-F238E27FC236}">
                <a16:creationId xmlns:a16="http://schemas.microsoft.com/office/drawing/2014/main" id="{72D0EFBA-95C2-80E0-FE12-573A9D9DB76C}"/>
              </a:ext>
            </a:extLst>
          </p:cNvPr>
          <p:cNvSpPr>
            <a:spLocks noGrp="1"/>
          </p:cNvSpPr>
          <p:nvPr>
            <p:ph type="sldNum" sz="quarter" idx="12"/>
          </p:nvPr>
        </p:nvSpPr>
        <p:spPr/>
        <p:txBody>
          <a:bodyPr/>
          <a:lstStyle>
            <a:lvl1pPr>
              <a:defRPr/>
            </a:lvl1pPr>
          </a:lstStyle>
          <a:p>
            <a:pPr>
              <a:defRPr/>
            </a:pPr>
            <a:fld id="{633EDD31-C3C4-42E6-AE78-11994BADC79E}" type="slidenum">
              <a:rPr lang="de-DE" altLang="de-DE"/>
              <a:pPr>
                <a:defRPr/>
              </a:pPr>
              <a:t>‹Nr.›</a:t>
            </a:fld>
            <a:endParaRPr lang="de-DE" altLang="de-DE"/>
          </a:p>
        </p:txBody>
      </p:sp>
    </p:spTree>
    <p:extLst>
      <p:ext uri="{BB962C8B-B14F-4D97-AF65-F5344CB8AC3E}">
        <p14:creationId xmlns:p14="http://schemas.microsoft.com/office/powerpoint/2010/main" val="162308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a:extLst>
              <a:ext uri="{FF2B5EF4-FFF2-40B4-BE49-F238E27FC236}">
                <a16:creationId xmlns:a16="http://schemas.microsoft.com/office/drawing/2014/main" id="{B9D70892-3E42-A694-A870-9BF9EE90FE8D}"/>
              </a:ext>
            </a:extLst>
          </p:cNvPr>
          <p:cNvSpPr>
            <a:spLocks noGrp="1"/>
          </p:cNvSpPr>
          <p:nvPr>
            <p:ph type="dt" sz="half" idx="10"/>
          </p:nvPr>
        </p:nvSpPr>
        <p:spPr/>
        <p:txBody>
          <a:bodyPr/>
          <a:lstStyle>
            <a:lvl1pPr>
              <a:defRPr/>
            </a:lvl1pPr>
          </a:lstStyle>
          <a:p>
            <a:pPr>
              <a:defRPr/>
            </a:pPr>
            <a:fld id="{0DE3BE3E-DFBE-452D-B0F0-F710BD0B254F}" type="datetimeFigureOut">
              <a:rPr lang="de-DE"/>
              <a:pPr>
                <a:defRPr/>
              </a:pPr>
              <a:t>06.06.2023</a:t>
            </a:fld>
            <a:endParaRPr lang="de-DE"/>
          </a:p>
        </p:txBody>
      </p:sp>
      <p:sp>
        <p:nvSpPr>
          <p:cNvPr id="6" name="Fußzeilenplatzhalter 5">
            <a:extLst>
              <a:ext uri="{FF2B5EF4-FFF2-40B4-BE49-F238E27FC236}">
                <a16:creationId xmlns:a16="http://schemas.microsoft.com/office/drawing/2014/main" id="{3910A3B8-4A2D-2E5C-B51D-31D440B5722E}"/>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6">
            <a:extLst>
              <a:ext uri="{FF2B5EF4-FFF2-40B4-BE49-F238E27FC236}">
                <a16:creationId xmlns:a16="http://schemas.microsoft.com/office/drawing/2014/main" id="{53B04D6D-7205-6612-BD48-E094FC47A510}"/>
              </a:ext>
            </a:extLst>
          </p:cNvPr>
          <p:cNvSpPr>
            <a:spLocks noGrp="1"/>
          </p:cNvSpPr>
          <p:nvPr>
            <p:ph type="sldNum" sz="quarter" idx="12"/>
          </p:nvPr>
        </p:nvSpPr>
        <p:spPr/>
        <p:txBody>
          <a:bodyPr/>
          <a:lstStyle>
            <a:lvl1pPr>
              <a:defRPr/>
            </a:lvl1pPr>
          </a:lstStyle>
          <a:p>
            <a:pPr>
              <a:defRPr/>
            </a:pPr>
            <a:fld id="{D71C6612-AC89-4CF8-AC44-3F92F2253878}" type="slidenum">
              <a:rPr lang="de-DE" altLang="de-DE"/>
              <a:pPr>
                <a:defRPr/>
              </a:pPr>
              <a:t>‹Nr.›</a:t>
            </a:fld>
            <a:endParaRPr lang="de-DE" altLang="de-DE"/>
          </a:p>
        </p:txBody>
      </p:sp>
    </p:spTree>
    <p:extLst>
      <p:ext uri="{BB962C8B-B14F-4D97-AF65-F5344CB8AC3E}">
        <p14:creationId xmlns:p14="http://schemas.microsoft.com/office/powerpoint/2010/main" val="39806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052691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a:extLst>
              <a:ext uri="{FF2B5EF4-FFF2-40B4-BE49-F238E27FC236}">
                <a16:creationId xmlns:a16="http://schemas.microsoft.com/office/drawing/2014/main" id="{FCD7DD83-C0EB-FEE0-9487-CAD868CF8A49}"/>
              </a:ext>
            </a:extLst>
          </p:cNvPr>
          <p:cNvSpPr>
            <a:spLocks noGrp="1"/>
          </p:cNvSpPr>
          <p:nvPr>
            <p:ph type="dt" sz="half" idx="10"/>
          </p:nvPr>
        </p:nvSpPr>
        <p:spPr/>
        <p:txBody>
          <a:bodyPr/>
          <a:lstStyle>
            <a:lvl1pPr>
              <a:defRPr/>
            </a:lvl1pPr>
          </a:lstStyle>
          <a:p>
            <a:pPr>
              <a:defRPr/>
            </a:pPr>
            <a:fld id="{FB61B882-BC11-4FAC-A944-449F743CCFB3}" type="datetimeFigureOut">
              <a:rPr lang="de-DE"/>
              <a:pPr>
                <a:defRPr/>
              </a:pPr>
              <a:t>06.06.2023</a:t>
            </a:fld>
            <a:endParaRPr lang="de-DE"/>
          </a:p>
        </p:txBody>
      </p:sp>
      <p:sp>
        <p:nvSpPr>
          <p:cNvPr id="6" name="Fußzeilenplatzhalter 5">
            <a:extLst>
              <a:ext uri="{FF2B5EF4-FFF2-40B4-BE49-F238E27FC236}">
                <a16:creationId xmlns:a16="http://schemas.microsoft.com/office/drawing/2014/main" id="{F08EF169-207A-84EE-58F9-4F2E6CD8F732}"/>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6">
            <a:extLst>
              <a:ext uri="{FF2B5EF4-FFF2-40B4-BE49-F238E27FC236}">
                <a16:creationId xmlns:a16="http://schemas.microsoft.com/office/drawing/2014/main" id="{1D626EAE-A3C6-6579-592B-0FFB1B1827E8}"/>
              </a:ext>
            </a:extLst>
          </p:cNvPr>
          <p:cNvSpPr>
            <a:spLocks noGrp="1"/>
          </p:cNvSpPr>
          <p:nvPr>
            <p:ph type="sldNum" sz="quarter" idx="12"/>
          </p:nvPr>
        </p:nvSpPr>
        <p:spPr/>
        <p:txBody>
          <a:bodyPr/>
          <a:lstStyle>
            <a:lvl1pPr>
              <a:defRPr/>
            </a:lvl1pPr>
          </a:lstStyle>
          <a:p>
            <a:pPr>
              <a:defRPr/>
            </a:pPr>
            <a:fld id="{34FF58B4-5529-443B-AEEB-5851C0EA9E55}" type="slidenum">
              <a:rPr lang="de-DE" altLang="de-DE"/>
              <a:pPr>
                <a:defRPr/>
              </a:pPr>
              <a:t>‹Nr.›</a:t>
            </a:fld>
            <a:endParaRPr lang="de-DE" altLang="de-DE"/>
          </a:p>
        </p:txBody>
      </p:sp>
    </p:spTree>
    <p:extLst>
      <p:ext uri="{BB962C8B-B14F-4D97-AF65-F5344CB8AC3E}">
        <p14:creationId xmlns:p14="http://schemas.microsoft.com/office/powerpoint/2010/main" val="2976652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DB0A0B-A131-EFF6-D4BD-65D6ABD09635}"/>
              </a:ext>
            </a:extLst>
          </p:cNvPr>
          <p:cNvSpPr>
            <a:spLocks noGrp="1"/>
          </p:cNvSpPr>
          <p:nvPr>
            <p:ph type="dt" sz="half" idx="10"/>
          </p:nvPr>
        </p:nvSpPr>
        <p:spPr/>
        <p:txBody>
          <a:bodyPr/>
          <a:lstStyle>
            <a:lvl1pPr>
              <a:defRPr/>
            </a:lvl1pPr>
          </a:lstStyle>
          <a:p>
            <a:pPr>
              <a:defRPr/>
            </a:pPr>
            <a:fld id="{83CFA404-1F55-48A5-BFD5-5EC6A7BF85E0}" type="datetimeFigureOut">
              <a:rPr lang="de-DE"/>
              <a:pPr>
                <a:defRPr/>
              </a:pPr>
              <a:t>06.06.2023</a:t>
            </a:fld>
            <a:endParaRPr lang="de-DE"/>
          </a:p>
        </p:txBody>
      </p:sp>
      <p:sp>
        <p:nvSpPr>
          <p:cNvPr id="5" name="Fußzeilenplatzhalter 4">
            <a:extLst>
              <a:ext uri="{FF2B5EF4-FFF2-40B4-BE49-F238E27FC236}">
                <a16:creationId xmlns:a16="http://schemas.microsoft.com/office/drawing/2014/main" id="{D9D6EB52-A50C-73EA-826B-BAAC3A976507}"/>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DD263F80-BE3C-7F16-1435-539AF030A4DC}"/>
              </a:ext>
            </a:extLst>
          </p:cNvPr>
          <p:cNvSpPr>
            <a:spLocks noGrp="1"/>
          </p:cNvSpPr>
          <p:nvPr>
            <p:ph type="sldNum" sz="quarter" idx="12"/>
          </p:nvPr>
        </p:nvSpPr>
        <p:spPr/>
        <p:txBody>
          <a:bodyPr/>
          <a:lstStyle>
            <a:lvl1pPr>
              <a:defRPr/>
            </a:lvl1pPr>
          </a:lstStyle>
          <a:p>
            <a:pPr>
              <a:defRPr/>
            </a:pPr>
            <a:fld id="{7CAF3307-D911-4D57-AA92-2183E4D76C72}" type="slidenum">
              <a:rPr lang="de-DE" altLang="de-DE"/>
              <a:pPr>
                <a:defRPr/>
              </a:pPr>
              <a:t>‹Nr.›</a:t>
            </a:fld>
            <a:endParaRPr lang="de-DE" altLang="de-DE"/>
          </a:p>
        </p:txBody>
      </p:sp>
    </p:spTree>
    <p:extLst>
      <p:ext uri="{BB962C8B-B14F-4D97-AF65-F5344CB8AC3E}">
        <p14:creationId xmlns:p14="http://schemas.microsoft.com/office/powerpoint/2010/main" val="566128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ADE1172-318D-9481-EF5E-0376C39B1FCB}"/>
              </a:ext>
            </a:extLst>
          </p:cNvPr>
          <p:cNvSpPr>
            <a:spLocks noGrp="1"/>
          </p:cNvSpPr>
          <p:nvPr>
            <p:ph type="dt" sz="half" idx="10"/>
          </p:nvPr>
        </p:nvSpPr>
        <p:spPr/>
        <p:txBody>
          <a:bodyPr/>
          <a:lstStyle>
            <a:lvl1pPr>
              <a:defRPr/>
            </a:lvl1pPr>
          </a:lstStyle>
          <a:p>
            <a:pPr>
              <a:defRPr/>
            </a:pPr>
            <a:fld id="{2CD61E4E-FBCE-4442-9B3F-6498D017A0F6}" type="datetimeFigureOut">
              <a:rPr lang="de-DE"/>
              <a:pPr>
                <a:defRPr/>
              </a:pPr>
              <a:t>06.06.2023</a:t>
            </a:fld>
            <a:endParaRPr lang="de-DE"/>
          </a:p>
        </p:txBody>
      </p:sp>
      <p:sp>
        <p:nvSpPr>
          <p:cNvPr id="5" name="Fußzeilenplatzhalter 4">
            <a:extLst>
              <a:ext uri="{FF2B5EF4-FFF2-40B4-BE49-F238E27FC236}">
                <a16:creationId xmlns:a16="http://schemas.microsoft.com/office/drawing/2014/main" id="{5ED1B8C7-6439-143C-44CD-8049DD4C1B88}"/>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8C04FFB7-27B8-0F16-EEF3-F600220BA583}"/>
              </a:ext>
            </a:extLst>
          </p:cNvPr>
          <p:cNvSpPr>
            <a:spLocks noGrp="1"/>
          </p:cNvSpPr>
          <p:nvPr>
            <p:ph type="sldNum" sz="quarter" idx="12"/>
          </p:nvPr>
        </p:nvSpPr>
        <p:spPr/>
        <p:txBody>
          <a:bodyPr/>
          <a:lstStyle>
            <a:lvl1pPr>
              <a:defRPr/>
            </a:lvl1pPr>
          </a:lstStyle>
          <a:p>
            <a:pPr>
              <a:defRPr/>
            </a:pPr>
            <a:fld id="{6569FF1E-52B6-45B5-BC1A-C927097C3FC1}" type="slidenum">
              <a:rPr lang="de-DE" altLang="de-DE"/>
              <a:pPr>
                <a:defRPr/>
              </a:pPr>
              <a:t>‹Nr.›</a:t>
            </a:fld>
            <a:endParaRPr lang="de-DE" altLang="de-DE"/>
          </a:p>
        </p:txBody>
      </p:sp>
    </p:spTree>
    <p:extLst>
      <p:ext uri="{BB962C8B-B14F-4D97-AF65-F5344CB8AC3E}">
        <p14:creationId xmlns:p14="http://schemas.microsoft.com/office/powerpoint/2010/main" val="93443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1246812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371600"/>
            <a:ext cx="4000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762500" y="1371600"/>
            <a:ext cx="4000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56785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07816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00604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1164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812316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563367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2.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3">
            <a:extLst>
              <a:ext uri="{FF2B5EF4-FFF2-40B4-BE49-F238E27FC236}">
                <a16:creationId xmlns:a16="http://schemas.microsoft.com/office/drawing/2014/main" id="{CEF6D295-0E99-F257-541B-3DA5A5E363E2}"/>
              </a:ext>
            </a:extLst>
          </p:cNvPr>
          <p:cNvSpPr>
            <a:spLocks noChangeArrowheads="1"/>
          </p:cNvSpPr>
          <p:nvPr/>
        </p:nvSpPr>
        <p:spPr bwMode="auto">
          <a:xfrm>
            <a:off x="0" y="0"/>
            <a:ext cx="9144000" cy="6858000"/>
          </a:xfrm>
          <a:prstGeom prst="rect">
            <a:avLst/>
          </a:prstGeom>
          <a:gradFill rotWithShape="0">
            <a:gsLst>
              <a:gs pos="0">
                <a:srgbClr val="99CCFF"/>
              </a:gs>
              <a:gs pos="100000">
                <a:srgbClr val="DDEEFF"/>
              </a:gs>
            </a:gsLst>
            <a:lin ang="5400000" scaled="1"/>
          </a:gradFill>
          <a:ln w="9525">
            <a:solidFill>
              <a:schemeClr val="tx1"/>
            </a:solidFill>
            <a:miter lim="800000"/>
            <a:headEnd/>
            <a:tailEnd/>
          </a:ln>
          <a:effectLst/>
        </p:spPr>
        <p:txBody>
          <a:bodyPr wrap="none" anchor="ctr"/>
          <a:lstStyle>
            <a:lvl1pPr>
              <a:defRPr sz="2800" b="1">
                <a:solidFill>
                  <a:schemeClr val="tx1"/>
                </a:solidFill>
                <a:latin typeface="Arial" charset="0"/>
              </a:defRPr>
            </a:lvl1pPr>
            <a:lvl2pPr marL="742950" indent="-285750">
              <a:defRPr sz="2800" b="1">
                <a:solidFill>
                  <a:schemeClr val="tx1"/>
                </a:solidFill>
                <a:latin typeface="Arial" charset="0"/>
              </a:defRPr>
            </a:lvl2pPr>
            <a:lvl3pPr marL="1143000" indent="-228600">
              <a:defRPr sz="2800" b="1">
                <a:solidFill>
                  <a:schemeClr val="tx1"/>
                </a:solidFill>
                <a:latin typeface="Arial" charset="0"/>
              </a:defRPr>
            </a:lvl3pPr>
            <a:lvl4pPr marL="1600200" indent="-228600">
              <a:defRPr sz="2800" b="1">
                <a:solidFill>
                  <a:schemeClr val="tx1"/>
                </a:solidFill>
                <a:latin typeface="Arial" charset="0"/>
              </a:defRPr>
            </a:lvl4pPr>
            <a:lvl5pPr marL="2057400" indent="-22860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algn="ctr">
              <a:defRPr/>
            </a:pPr>
            <a:endParaRPr lang="de-DE" altLang="de-DE" sz="2400" b="0" dirty="0">
              <a:latin typeface="Times New Roman" pitchFamily="18" charset="0"/>
            </a:endParaRPr>
          </a:p>
        </p:txBody>
      </p:sp>
      <p:sp>
        <p:nvSpPr>
          <p:cNvPr id="1027" name="Rectangle 17">
            <a:extLst>
              <a:ext uri="{FF2B5EF4-FFF2-40B4-BE49-F238E27FC236}">
                <a16:creationId xmlns:a16="http://schemas.microsoft.com/office/drawing/2014/main" id="{B432D99A-AE31-F30B-068F-8E2D9B27A04D}"/>
              </a:ext>
            </a:extLst>
          </p:cNvPr>
          <p:cNvSpPr>
            <a:spLocks noGrp="1" noChangeArrowheads="1"/>
          </p:cNvSpPr>
          <p:nvPr>
            <p:ph type="body" idx="1"/>
          </p:nvPr>
        </p:nvSpPr>
        <p:spPr bwMode="auto">
          <a:xfrm>
            <a:off x="609600" y="1371600"/>
            <a:ext cx="8153400" cy="4114800"/>
          </a:xfrm>
          <a:prstGeom prst="rect">
            <a:avLst/>
          </a:prstGeom>
          <a:noFill/>
          <a:ln>
            <a:noFill/>
          </a:ln>
          <a:effectLst/>
          <a:extLst>
            <a:ext uri="{909E8E84-426E-40dd-AFC4-6F175D3DCCD1}">
              <a14:hiddenFill xmlns:a14="http://schemas.microsoft.com/office/drawing/2010/main" xmlns="">
                <a:solidFill>
                  <a:srgbClr val="99CCFF">
                    <a:alpha val="50195"/>
                  </a:srgbClr>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Die Ausbildung nach dem neuen </a:t>
            </a:r>
            <a:r>
              <a:rPr lang="de-DE" altLang="de-DE" dirty="0" err="1"/>
              <a:t>Pflegeberufegesetz</a:t>
            </a:r>
            <a:r>
              <a:rPr lang="de-DE" altLang="de-DE" dirty="0"/>
              <a:t> (</a:t>
            </a:r>
            <a:r>
              <a:rPr lang="de-DE" altLang="de-DE" dirty="0" err="1"/>
              <a:t>PflBG</a:t>
            </a:r>
            <a:r>
              <a:rPr lang="de-DE" altLang="de-DE" dirty="0"/>
              <a:t>)</a:t>
            </a:r>
          </a:p>
          <a:p>
            <a:pPr lvl="0"/>
            <a:r>
              <a:rPr lang="de-DE" altLang="de-DE" dirty="0"/>
              <a:t/>
            </a:r>
            <a:br>
              <a:rPr lang="de-DE" altLang="de-DE" dirty="0"/>
            </a:br>
            <a:r>
              <a:rPr lang="de-DE" altLang="de-DE" dirty="0"/>
              <a:t>In der Entwicklung </a:t>
            </a:r>
          </a:p>
        </p:txBody>
      </p:sp>
      <p:sp>
        <p:nvSpPr>
          <p:cNvPr id="1028" name="Rectangle 16">
            <a:extLst>
              <a:ext uri="{FF2B5EF4-FFF2-40B4-BE49-F238E27FC236}">
                <a16:creationId xmlns:a16="http://schemas.microsoft.com/office/drawing/2014/main" id="{1B447E02-2A20-02CA-4BDB-B7EA92DDD429}"/>
              </a:ext>
            </a:extLst>
          </p:cNvPr>
          <p:cNvSpPr>
            <a:spLocks noGrp="1" noChangeArrowheads="1"/>
          </p:cNvSpPr>
          <p:nvPr>
            <p:ph type="title"/>
          </p:nvPr>
        </p:nvSpPr>
        <p:spPr bwMode="auto">
          <a:xfrm>
            <a:off x="914400" y="152400"/>
            <a:ext cx="7239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de-DE" altLang="de-DE"/>
          </a:p>
        </p:txBody>
      </p:sp>
      <p:graphicFrame>
        <p:nvGraphicFramePr>
          <p:cNvPr id="1029" name="Object 41">
            <a:extLst>
              <a:ext uri="{FF2B5EF4-FFF2-40B4-BE49-F238E27FC236}">
                <a16:creationId xmlns:a16="http://schemas.microsoft.com/office/drawing/2014/main" id="{6098161F-AC47-7EF8-CFDA-8DD4BCEA1386}"/>
              </a:ext>
            </a:extLst>
          </p:cNvPr>
          <p:cNvGraphicFramePr>
            <a:graphicFrameLocks noChangeAspect="1"/>
          </p:cNvGraphicFramePr>
          <p:nvPr/>
        </p:nvGraphicFramePr>
        <p:xfrm>
          <a:off x="3886200" y="6248400"/>
          <a:ext cx="2590800" cy="342900"/>
        </p:xfrm>
        <a:graphic>
          <a:graphicData uri="http://schemas.openxmlformats.org/presentationml/2006/ole">
            <mc:AlternateContent xmlns:mc="http://schemas.openxmlformats.org/markup-compatibility/2006">
              <mc:Choice xmlns:v="urn:schemas-microsoft-com:vml" Requires="v">
                <p:oleObj spid="_x0000_s1027" name="Dokument" r:id="rId14" imgW="2599944" imgH="350520" progId="Word.Document.8">
                  <p:embed/>
                </p:oleObj>
              </mc:Choice>
              <mc:Fallback>
                <p:oleObj name="Dokument" r:id="rId14" imgW="2599944" imgH="350520" progId="Word.Document.8">
                  <p:embed/>
                  <p:pic>
                    <p:nvPicPr>
                      <p:cNvPr id="0" name="Object 41"/>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886200" y="6248400"/>
                        <a:ext cx="2590800"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graphicFrame>
        <p:nvGraphicFramePr>
          <p:cNvPr id="1030" name="Object 47">
            <a:extLst>
              <a:ext uri="{FF2B5EF4-FFF2-40B4-BE49-F238E27FC236}">
                <a16:creationId xmlns:a16="http://schemas.microsoft.com/office/drawing/2014/main" id="{4A269C98-E6D8-F07F-A630-C4188A449AD7}"/>
              </a:ext>
            </a:extLst>
          </p:cNvPr>
          <p:cNvGraphicFramePr>
            <a:graphicFrameLocks noChangeAspect="1"/>
          </p:cNvGraphicFramePr>
          <p:nvPr>
            <p:extLst>
              <p:ext uri="{D42A27DB-BD31-4B8C-83A1-F6EECF244321}">
                <p14:modId xmlns:p14="http://schemas.microsoft.com/office/powerpoint/2010/main" val="2400121572"/>
              </p:ext>
            </p:extLst>
          </p:nvPr>
        </p:nvGraphicFramePr>
        <p:xfrm>
          <a:off x="612775" y="6259513"/>
          <a:ext cx="7051675" cy="641350"/>
        </p:xfrm>
        <a:graphic>
          <a:graphicData uri="http://schemas.openxmlformats.org/presentationml/2006/ole">
            <mc:AlternateContent xmlns:mc="http://schemas.openxmlformats.org/markup-compatibility/2006">
              <mc:Choice xmlns:v="urn:schemas-microsoft-com:vml" Requires="v">
                <p:oleObj spid="_x0000_s1028" name="Document" r:id="rId15" imgW="5768879" imgH="525469" progId="Word.Document.8">
                  <p:embed/>
                </p:oleObj>
              </mc:Choice>
              <mc:Fallback>
                <p:oleObj name="Document" r:id="rId15" imgW="5768879" imgH="525469" progId="Word.Document.8">
                  <p:embed/>
                  <p:pic>
                    <p:nvPicPr>
                      <p:cNvPr id="0" name="Object 47"/>
                      <p:cNvPicPr>
                        <a:picLocks noChangeAspect="1" noChangeArrowheads="1"/>
                      </p:cNvPicPr>
                      <p:nvPr/>
                    </p:nvPicPr>
                    <p:blipFill>
                      <a:blip r:embed="rId16"/>
                      <a:srcRect/>
                      <a:stretch>
                        <a:fillRect/>
                      </a:stretch>
                    </p:blipFill>
                    <p:spPr bwMode="auto">
                      <a:xfrm>
                        <a:off x="612775" y="6259513"/>
                        <a:ext cx="70516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pic>
        <p:nvPicPr>
          <p:cNvPr id="1031" name="Picture 43" descr="\\Paesie\Birgit\Eigene Dateien\BeKd Logo1.JPG">
            <a:extLst>
              <a:ext uri="{FF2B5EF4-FFF2-40B4-BE49-F238E27FC236}">
                <a16:creationId xmlns:a16="http://schemas.microsoft.com/office/drawing/2014/main" id="{CC9A1F85-B90B-FEC9-3095-15E10F657C13}"/>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l="2827" t="3767" r="43452" b="35959"/>
          <a:stretch>
            <a:fillRect/>
          </a:stretch>
        </p:blipFill>
        <p:spPr bwMode="auto">
          <a:xfrm>
            <a:off x="7696200" y="5521325"/>
            <a:ext cx="1066800" cy="898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45" descr="\\Paesie\Birgit\Eigene Dateien\BeKd Logo3.JPG">
            <a:extLst>
              <a:ext uri="{FF2B5EF4-FFF2-40B4-BE49-F238E27FC236}">
                <a16:creationId xmlns:a16="http://schemas.microsoft.com/office/drawing/2014/main" id="{8E6B3F42-E7C7-CADC-A5E6-F19AF102ABD9}"/>
              </a:ext>
            </a:extLst>
          </p:cNvPr>
          <p:cNvPicPr>
            <a:picLocks noChangeAspect="1" noChangeArrowheads="1"/>
          </p:cNvPicPr>
          <p:nvPr userDrawn="1"/>
        </p:nvPicPr>
        <p:blipFill>
          <a:blip r:embed="rId18">
            <a:extLst>
              <a:ext uri="{28A0092B-C50C-407E-A947-70E740481C1C}">
                <a14:useLocalDpi xmlns:a14="http://schemas.microsoft.com/office/drawing/2010/main" val="0"/>
              </a:ext>
            </a:extLst>
          </a:blip>
          <a:srcRect r="17188" b="77083"/>
          <a:stretch>
            <a:fillRect/>
          </a:stretch>
        </p:blipFill>
        <p:spPr bwMode="auto">
          <a:xfrm>
            <a:off x="6248400" y="5943600"/>
            <a:ext cx="1143000" cy="236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3">
            <a:extLst>
              <a:ext uri="{FF2B5EF4-FFF2-40B4-BE49-F238E27FC236}">
                <a16:creationId xmlns:a16="http://schemas.microsoft.com/office/drawing/2014/main" id="{ED95DBC0-3768-8CF1-B4E6-83F0194EE493}"/>
              </a:ext>
            </a:extLst>
          </p:cNvPr>
          <p:cNvSpPr txBox="1">
            <a:spLocks noChangeArrowheads="1"/>
          </p:cNvSpPr>
          <p:nvPr userDrawn="1"/>
        </p:nvSpPr>
        <p:spPr bwMode="auto">
          <a:xfrm>
            <a:off x="4979988" y="6445250"/>
            <a:ext cx="4822825" cy="369888"/>
          </a:xfrm>
          <a:prstGeom prst="rect">
            <a:avLst/>
          </a:prstGeom>
          <a:noFill/>
          <a:ln>
            <a:noFill/>
          </a:ln>
        </p:spPr>
        <p:txBody>
          <a:bodyPr>
            <a:spAutoFit/>
          </a:bodyPr>
          <a:lstStyle>
            <a:lvl1pPr>
              <a:defRPr sz="2800" b="1">
                <a:solidFill>
                  <a:schemeClr val="tx1"/>
                </a:solidFill>
                <a:latin typeface="Arial" charset="0"/>
              </a:defRPr>
            </a:lvl1pPr>
            <a:lvl2pPr marL="742950" indent="-285750">
              <a:defRPr sz="2800" b="1">
                <a:solidFill>
                  <a:schemeClr val="tx1"/>
                </a:solidFill>
                <a:latin typeface="Arial" charset="0"/>
              </a:defRPr>
            </a:lvl2pPr>
            <a:lvl3pPr marL="1143000" indent="-228600">
              <a:defRPr sz="2800" b="1">
                <a:solidFill>
                  <a:schemeClr val="tx1"/>
                </a:solidFill>
                <a:latin typeface="Arial" charset="0"/>
              </a:defRPr>
            </a:lvl3pPr>
            <a:lvl4pPr marL="1600200" indent="-228600">
              <a:defRPr sz="2800" b="1">
                <a:solidFill>
                  <a:schemeClr val="tx1"/>
                </a:solidFill>
                <a:latin typeface="Arial" charset="0"/>
              </a:defRPr>
            </a:lvl4pPr>
            <a:lvl5pPr marL="2057400" indent="-22860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a:defRPr/>
            </a:pPr>
            <a:r>
              <a:rPr lang="de-DE" sz="900" dirty="0"/>
              <a:t>BERUFSVERBAND KINDERKRANKENPFLEGE DEUTSCHLAND e.V.</a:t>
            </a:r>
          </a:p>
          <a:p>
            <a:pPr>
              <a:defRPr/>
            </a:pPr>
            <a:endParaRPr lang="de-DE" sz="900" b="0" dirty="0"/>
          </a:p>
        </p:txBody>
      </p:sp>
    </p:spTree>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p:titleStyle>
    <p:bodyStyle>
      <a:lvl1pPr marL="342900" indent="-342900" algn="ctr" rtl="0" eaLnBrk="0" fontAlgn="base" hangingPunct="0">
        <a:spcBef>
          <a:spcPct val="20000"/>
        </a:spcBef>
        <a:spcAft>
          <a:spcPct val="0"/>
        </a:spcAft>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800">
          <a:solidFill>
            <a:schemeClr val="tx1"/>
          </a:solidFill>
          <a:latin typeface="+mn-lt"/>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mn-lt"/>
          <a:cs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mn-lt"/>
          <a:cs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mn-lt"/>
          <a:cs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elplatzhalter 1">
            <a:extLst>
              <a:ext uri="{FF2B5EF4-FFF2-40B4-BE49-F238E27FC236}">
                <a16:creationId xmlns:a16="http://schemas.microsoft.com/office/drawing/2014/main" id="{C99C0E56-C272-A3DF-734E-A8A10E605246}"/>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a:extLst>
              <a:ext uri="{FF2B5EF4-FFF2-40B4-BE49-F238E27FC236}">
                <a16:creationId xmlns:a16="http://schemas.microsoft.com/office/drawing/2014/main" id="{F75110BA-6184-7590-1345-45FE7325173E}"/>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Formatvorlagen des Textmasters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9F15AB04-5A5A-77DF-037C-33DABBE1A44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de-DE"/>
              <a:t>21.09.2017</a:t>
            </a:r>
          </a:p>
        </p:txBody>
      </p:sp>
      <p:sp>
        <p:nvSpPr>
          <p:cNvPr id="5" name="Fußzeilenplatzhalter 4">
            <a:extLst>
              <a:ext uri="{FF2B5EF4-FFF2-40B4-BE49-F238E27FC236}">
                <a16:creationId xmlns:a16="http://schemas.microsoft.com/office/drawing/2014/main" id="{091998C4-5E26-46F2-9724-AC4552DA9C2F}"/>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de-DE"/>
              <a:t>B. </a:t>
            </a:r>
            <a:r>
              <a:rPr lang="de-DE" err="1"/>
              <a:t>Pätzmann</a:t>
            </a:r>
            <a:r>
              <a:rPr lang="de-DE"/>
              <a:t>-Sietas</a:t>
            </a:r>
          </a:p>
        </p:txBody>
      </p:sp>
      <p:sp>
        <p:nvSpPr>
          <p:cNvPr id="6" name="Foliennummernplatzhalter 5">
            <a:extLst>
              <a:ext uri="{FF2B5EF4-FFF2-40B4-BE49-F238E27FC236}">
                <a16:creationId xmlns:a16="http://schemas.microsoft.com/office/drawing/2014/main" id="{FD1986A8-69D4-7E5E-5EC5-DDA3B190D317}"/>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r>
              <a:rPr lang="de-DE" altLang="de-DE"/>
              <a:t>Köln</a:t>
            </a:r>
            <a:fld id="{EA0403FD-D361-4A17-8222-95872AC80C1C}" type="slidenum">
              <a:rPr lang="de-DE" altLang="de-DE" smtClean="0"/>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undesgesundheitsministerium.de/pflegeberufegesetz.html" TargetMode="External"/><Relationship Id="rId2" Type="http://schemas.openxmlformats.org/officeDocument/2006/relationships/hyperlink" Target="https://taz.de/Pflegewissenschaftler-ueber-Pflegekraefte/!5598727/" TargetMode="External"/><Relationship Id="rId1" Type="http://schemas.openxmlformats.org/officeDocument/2006/relationships/slideLayout" Target="../slideLayouts/slideLayout2.xml"/><Relationship Id="rId5" Type="http://schemas.openxmlformats.org/officeDocument/2006/relationships/hyperlink" Target="https://www.destatis.de/DE/Presse/Pressemitteilungen/2023/04/PD23_134_212.html" TargetMode="External"/><Relationship Id="rId4" Type="http://schemas.openxmlformats.org/officeDocument/2006/relationships/hyperlink" Target="https://www.pflegeausbildung.net/ausbildungsoffensive-pflege/berichte.htm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kma-online.de/aktuelles/klinik-news/detail/personalmangel-und-wirtschaftliche-probleme-inkliniken-4688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D7881FB-CA44-9A1D-0370-AD1CC81A2180}"/>
              </a:ext>
            </a:extLst>
          </p:cNvPr>
          <p:cNvSpPr>
            <a:spLocks noGrp="1" noChangeArrowheads="1"/>
          </p:cNvSpPr>
          <p:nvPr>
            <p:ph type="ctrTitle"/>
          </p:nvPr>
        </p:nvSpPr>
        <p:spPr>
          <a:xfrm>
            <a:off x="468313" y="1844675"/>
            <a:ext cx="7848600" cy="2089150"/>
          </a:xfrm>
        </p:spPr>
        <p:txBody>
          <a:bodyPr/>
          <a:lstStyle/>
          <a:p>
            <a:r>
              <a:rPr lang="de-DE" altLang="de-DE" sz="1800" b="1" dirty="0">
                <a:solidFill>
                  <a:srgbClr val="39457F"/>
                </a:solidFill>
                <a:latin typeface="Arial-BoldMT"/>
              </a:rPr>
              <a:t>Zukunftskongress 6. Veranstaltung </a:t>
            </a:r>
            <a:br>
              <a:rPr lang="de-DE" altLang="de-DE" sz="1800" b="1" dirty="0">
                <a:solidFill>
                  <a:srgbClr val="39457F"/>
                </a:solidFill>
                <a:latin typeface="Arial-BoldMT"/>
              </a:rPr>
            </a:br>
            <a:r>
              <a:rPr lang="de-DE" altLang="de-DE" sz="1800" b="1" dirty="0">
                <a:solidFill>
                  <a:srgbClr val="39457F"/>
                </a:solidFill>
                <a:latin typeface="Arial-BoldMT"/>
              </a:rPr>
              <a:t>Kinder und Jugendgesundheit in der wachsenden Stadt </a:t>
            </a:r>
            <a:br>
              <a:rPr lang="de-DE" altLang="de-DE" sz="1800" b="1" dirty="0">
                <a:solidFill>
                  <a:srgbClr val="39457F"/>
                </a:solidFill>
                <a:latin typeface="Arial-BoldMT"/>
              </a:rPr>
            </a:br>
            <a:r>
              <a:rPr lang="de-DE" altLang="de-DE" sz="1800" b="1" dirty="0">
                <a:solidFill>
                  <a:srgbClr val="39457F"/>
                </a:solidFill>
                <a:latin typeface="Arial-BoldMT"/>
              </a:rPr>
              <a:t/>
            </a:r>
            <a:br>
              <a:rPr lang="de-DE" altLang="de-DE" sz="1800" b="1" dirty="0">
                <a:solidFill>
                  <a:srgbClr val="39457F"/>
                </a:solidFill>
                <a:latin typeface="Arial-BoldMT"/>
              </a:rPr>
            </a:br>
            <a:r>
              <a:rPr lang="de-DE" altLang="de-DE" sz="1800" b="1" dirty="0">
                <a:solidFill>
                  <a:srgbClr val="39457F"/>
                </a:solidFill>
                <a:latin typeface="Arial-BoldMT"/>
              </a:rPr>
              <a:t>Nachfolge verzweifelt gesucht! </a:t>
            </a:r>
            <a:r>
              <a:rPr lang="de-DE" altLang="de-DE" sz="1400" b="1" dirty="0">
                <a:solidFill>
                  <a:srgbClr val="002060"/>
                </a:solidFill>
              </a:rPr>
              <a:t/>
            </a:r>
            <a:br>
              <a:rPr lang="de-DE" altLang="de-DE" sz="1400" b="1" dirty="0">
                <a:solidFill>
                  <a:srgbClr val="002060"/>
                </a:solidFill>
              </a:rPr>
            </a:br>
            <a:r>
              <a:rPr lang="de-DE" altLang="de-DE" sz="1400" b="1" dirty="0">
                <a:solidFill>
                  <a:srgbClr val="002060"/>
                </a:solidFill>
              </a:rPr>
              <a:t/>
            </a:r>
            <a:br>
              <a:rPr lang="de-DE" altLang="de-DE" sz="1400" b="1" dirty="0">
                <a:solidFill>
                  <a:srgbClr val="002060"/>
                </a:solidFill>
              </a:rPr>
            </a:br>
            <a:r>
              <a:rPr lang="de-DE" altLang="de-DE" sz="1400" b="1" dirty="0">
                <a:solidFill>
                  <a:srgbClr val="002060"/>
                </a:solidFill>
              </a:rPr>
              <a:t>Bilden wir in der Kinder- und Jugendmedizin genügend Nachwuchs aus?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9177CF91-2982-AD72-9AD4-0873B1483B04}"/>
              </a:ext>
            </a:extLst>
          </p:cNvPr>
          <p:cNvSpPr>
            <a:spLocks noGrp="1" noChangeArrowheads="1"/>
          </p:cNvSpPr>
          <p:nvPr>
            <p:ph type="body" idx="1"/>
          </p:nvPr>
        </p:nvSpPr>
        <p:spPr>
          <a:xfrm>
            <a:off x="755576" y="1124744"/>
            <a:ext cx="8077200" cy="3827463"/>
          </a:xfrm>
        </p:spPr>
        <p:txBody>
          <a:bodyPr/>
          <a:lstStyle/>
          <a:p>
            <a:pPr algn="l">
              <a:buFontTx/>
              <a:buChar char="•"/>
            </a:pPr>
            <a:endParaRPr lang="de-DE" altLang="de-DE" sz="1600" dirty="0">
              <a:solidFill>
                <a:srgbClr val="000000"/>
              </a:solidFill>
            </a:endParaRPr>
          </a:p>
          <a:p>
            <a:pPr algn="l">
              <a:buFontTx/>
              <a:buChar char="•"/>
            </a:pPr>
            <a:r>
              <a:rPr lang="de-DE" altLang="de-DE" sz="1800" dirty="0">
                <a:solidFill>
                  <a:srgbClr val="000000"/>
                </a:solidFill>
              </a:rPr>
              <a:t>Auszubildende schließt einen Vertrag mit einem Träger</a:t>
            </a:r>
          </a:p>
          <a:p>
            <a:pPr algn="l">
              <a:buFontTx/>
              <a:buChar char="•"/>
            </a:pPr>
            <a:endParaRPr lang="de-DE" altLang="de-DE" sz="1800" dirty="0">
              <a:solidFill>
                <a:srgbClr val="000000"/>
              </a:solidFill>
            </a:endParaRPr>
          </a:p>
          <a:p>
            <a:pPr algn="l">
              <a:buFontTx/>
              <a:buChar char="•"/>
            </a:pPr>
            <a:r>
              <a:rPr lang="de-DE" altLang="de-DE" sz="1800" dirty="0">
                <a:solidFill>
                  <a:srgbClr val="000000"/>
                </a:solidFill>
              </a:rPr>
              <a:t>Es muss im Vertrag ein Vertiefungseinsatz vereinbart werden</a:t>
            </a:r>
          </a:p>
          <a:p>
            <a:pPr algn="l">
              <a:buFontTx/>
              <a:buChar char="•"/>
            </a:pPr>
            <a:endParaRPr lang="de-DE" altLang="de-DE" sz="1800" dirty="0">
              <a:solidFill>
                <a:srgbClr val="000000"/>
              </a:solidFill>
            </a:endParaRPr>
          </a:p>
          <a:p>
            <a:pPr algn="l">
              <a:buFontTx/>
              <a:buChar char="•"/>
            </a:pPr>
            <a:r>
              <a:rPr lang="de-DE" altLang="de-DE" sz="1800" dirty="0">
                <a:solidFill>
                  <a:srgbClr val="000000"/>
                </a:solidFill>
              </a:rPr>
              <a:t>Der Auszubildende hat das </a:t>
            </a:r>
            <a:r>
              <a:rPr lang="de-DE" altLang="de-DE" sz="1800" dirty="0">
                <a:solidFill>
                  <a:srgbClr val="FF0000"/>
                </a:solidFill>
              </a:rPr>
              <a:t>Wahlrecht</a:t>
            </a:r>
            <a:r>
              <a:rPr lang="de-DE" altLang="de-DE" sz="1800" dirty="0">
                <a:solidFill>
                  <a:srgbClr val="000000"/>
                </a:solidFill>
              </a:rPr>
              <a:t> im 3. Jahr generalistisch qualifiziert zu werden oder die </a:t>
            </a:r>
            <a:r>
              <a:rPr lang="de-DE" altLang="de-DE" sz="1800" dirty="0">
                <a:solidFill>
                  <a:srgbClr val="FF0000"/>
                </a:solidFill>
              </a:rPr>
              <a:t>Spezialisierung</a:t>
            </a:r>
            <a:r>
              <a:rPr lang="de-DE" altLang="de-DE" sz="1800" dirty="0">
                <a:solidFill>
                  <a:srgbClr val="000000"/>
                </a:solidFill>
              </a:rPr>
              <a:t> zu wählen. Berufsabschlüsse  - Pflegefachfrau / Pflegefachfrau mit Vertiefung Pädiatrischer Versorgung oder </a:t>
            </a:r>
            <a:r>
              <a:rPr lang="de-DE" altLang="de-DE" sz="1800" dirty="0">
                <a:solidFill>
                  <a:srgbClr val="FF0000"/>
                </a:solidFill>
              </a:rPr>
              <a:t>Gesundheits- und </a:t>
            </a:r>
            <a:r>
              <a:rPr lang="de-DE" altLang="de-DE" sz="1800" dirty="0" err="1">
                <a:solidFill>
                  <a:srgbClr val="FF0000"/>
                </a:solidFill>
              </a:rPr>
              <a:t>Kinderkankenpfleger</a:t>
            </a:r>
            <a:r>
              <a:rPr lang="de-DE" altLang="de-DE" sz="1800" dirty="0">
                <a:solidFill>
                  <a:srgbClr val="FF0000"/>
                </a:solidFill>
              </a:rPr>
              <a:t>*in  </a:t>
            </a:r>
          </a:p>
          <a:p>
            <a:pPr algn="l">
              <a:buFontTx/>
              <a:buChar char="•"/>
            </a:pPr>
            <a:endParaRPr lang="de-DE" altLang="de-DE" sz="1800" dirty="0">
              <a:solidFill>
                <a:srgbClr val="FF0000"/>
              </a:solidFill>
            </a:endParaRPr>
          </a:p>
          <a:p>
            <a:pPr algn="l">
              <a:buFontTx/>
              <a:buChar char="•"/>
            </a:pPr>
            <a:endParaRPr lang="de-DE" altLang="de-DE" sz="1800" dirty="0">
              <a:solidFill>
                <a:srgbClr val="FF0000"/>
              </a:solidFill>
            </a:endParaRPr>
          </a:p>
          <a:p>
            <a:pPr algn="l">
              <a:buFontTx/>
              <a:buChar char="•"/>
            </a:pPr>
            <a:endParaRPr lang="de-DE" altLang="de-DE" sz="1800" dirty="0">
              <a:solidFill>
                <a:srgbClr val="FF0000"/>
              </a:solidFill>
            </a:endParaRPr>
          </a:p>
          <a:p>
            <a:pPr algn="l">
              <a:buFontTx/>
              <a:buChar char="•"/>
            </a:pPr>
            <a:endParaRPr lang="de-DE" altLang="de-DE" sz="1800" dirty="0">
              <a:solidFill>
                <a:srgbClr val="FF0000"/>
              </a:solidFill>
            </a:endParaRPr>
          </a:p>
          <a:p>
            <a:pPr algn="l">
              <a:buFontTx/>
              <a:buChar char="•"/>
            </a:pPr>
            <a:endParaRPr lang="de-DE" altLang="de-DE" sz="1600" dirty="0">
              <a:solidFill>
                <a:srgbClr val="000000"/>
              </a:solidFill>
            </a:endParaRPr>
          </a:p>
          <a:p>
            <a:pPr algn="l"/>
            <a:endParaRPr lang="de-DE" altLang="de-DE" sz="1600" dirty="0">
              <a:solidFill>
                <a:srgbClr val="000000"/>
              </a:solidFill>
            </a:endParaRPr>
          </a:p>
        </p:txBody>
      </p:sp>
      <p:sp>
        <p:nvSpPr>
          <p:cNvPr id="5" name="Titel 1">
            <a:extLst>
              <a:ext uri="{FF2B5EF4-FFF2-40B4-BE49-F238E27FC236}">
                <a16:creationId xmlns:a16="http://schemas.microsoft.com/office/drawing/2014/main" id="{7B2C39BD-3FC3-7591-09B8-02EED8F3A137}"/>
              </a:ext>
            </a:extLst>
          </p:cNvPr>
          <p:cNvSpPr txBox="1">
            <a:spLocks noChangeArrowheads="1"/>
          </p:cNvSpPr>
          <p:nvPr/>
        </p:nvSpPr>
        <p:spPr bwMode="auto">
          <a:xfrm>
            <a:off x="61156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kern="0" dirty="0" err="1"/>
              <a:t>Pflegeberufegesetz</a:t>
            </a:r>
            <a:r>
              <a:rPr lang="de-DE" altLang="de-DE" sz="1800" kern="0" dirty="0"/>
              <a:t>  - Intention des Gesetzgebers</a:t>
            </a:r>
          </a:p>
        </p:txBody>
      </p:sp>
    </p:spTree>
    <p:extLst>
      <p:ext uri="{BB962C8B-B14F-4D97-AF65-F5344CB8AC3E}">
        <p14:creationId xmlns:p14="http://schemas.microsoft.com/office/powerpoint/2010/main" val="2730440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8">
            <a:extLst>
              <a:ext uri="{FF2B5EF4-FFF2-40B4-BE49-F238E27FC236}">
                <a16:creationId xmlns:a16="http://schemas.microsoft.com/office/drawing/2014/main" id="{7BD61192-7A11-7A28-BF95-5A60B3F9646A}"/>
              </a:ext>
            </a:extLst>
          </p:cNvPr>
          <p:cNvSpPr>
            <a:spLocks noGrp="1" noChangeArrowheads="1"/>
          </p:cNvSpPr>
          <p:nvPr>
            <p:ph type="body" idx="1"/>
          </p:nvPr>
        </p:nvSpPr>
        <p:spPr>
          <a:xfrm>
            <a:off x="228600" y="1447800"/>
            <a:ext cx="8153400" cy="3657600"/>
          </a:xfrm>
        </p:spPr>
        <p:txBody>
          <a:bodyPr/>
          <a:lstStyle/>
          <a:p>
            <a:endParaRPr lang="de-DE" altLang="de-DE" sz="2400"/>
          </a:p>
        </p:txBody>
      </p:sp>
      <p:pic>
        <p:nvPicPr>
          <p:cNvPr id="26628" name="Grafik 2">
            <a:extLst>
              <a:ext uri="{FF2B5EF4-FFF2-40B4-BE49-F238E27FC236}">
                <a16:creationId xmlns:a16="http://schemas.microsoft.com/office/drawing/2014/main" id="{3C431E59-A61A-3A64-053C-C9F3D64B71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25538"/>
            <a:ext cx="8420100" cy="4464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el 1">
            <a:extLst>
              <a:ext uri="{FF2B5EF4-FFF2-40B4-BE49-F238E27FC236}">
                <a16:creationId xmlns:a16="http://schemas.microsoft.com/office/drawing/2014/main" id="{8C05E796-C168-FD36-EE84-29140D09A94A}"/>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t>Die Ausbildung nach </a:t>
            </a:r>
            <a:r>
              <a:rPr lang="de-DE" altLang="de-DE" sz="1800" b="1" dirty="0" err="1"/>
              <a:t>Pflegeberufegesetz</a:t>
            </a:r>
            <a:r>
              <a:rPr lang="de-DE" altLang="de-DE" sz="1800" b="1" dirty="0"/>
              <a:t> (</a:t>
            </a:r>
            <a:r>
              <a:rPr lang="de-DE" altLang="de-DE" sz="1800" b="1" dirty="0" err="1"/>
              <a:t>PflBG</a:t>
            </a:r>
            <a:r>
              <a:rPr lang="de-DE" altLang="de-DE" sz="1800" b="1"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2BE3ED26-04B6-6FE5-596E-380A8AF37CBD}"/>
              </a:ext>
            </a:extLst>
          </p:cNvPr>
          <p:cNvSpPr>
            <a:spLocks noGrp="1" noChangeArrowheads="1"/>
          </p:cNvSpPr>
          <p:nvPr>
            <p:ph type="body" idx="1"/>
          </p:nvPr>
        </p:nvSpPr>
        <p:spPr>
          <a:xfrm>
            <a:off x="611188" y="1628775"/>
            <a:ext cx="7696200" cy="3887788"/>
          </a:xfrm>
        </p:spPr>
        <p:txBody>
          <a:bodyPr/>
          <a:lstStyle/>
          <a:p>
            <a:endParaRPr lang="de-DE" altLang="de-DE" sz="1600"/>
          </a:p>
        </p:txBody>
      </p:sp>
      <p:pic>
        <p:nvPicPr>
          <p:cNvPr id="25604" name="Grafik 2">
            <a:extLst>
              <a:ext uri="{FF2B5EF4-FFF2-40B4-BE49-F238E27FC236}">
                <a16:creationId xmlns:a16="http://schemas.microsoft.com/office/drawing/2014/main" id="{010EC02A-A39C-81F7-2E08-AEB2F87516F2}"/>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390650" y="1700213"/>
            <a:ext cx="6637338" cy="3673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feld 1">
            <a:extLst>
              <a:ext uri="{FF2B5EF4-FFF2-40B4-BE49-F238E27FC236}">
                <a16:creationId xmlns:a16="http://schemas.microsoft.com/office/drawing/2014/main" id="{26FF4649-440B-CF38-7E37-F567605CB97F}"/>
              </a:ext>
            </a:extLst>
          </p:cNvPr>
          <p:cNvSpPr txBox="1">
            <a:spLocks noChangeArrowheads="1"/>
          </p:cNvSpPr>
          <p:nvPr/>
        </p:nvSpPr>
        <p:spPr bwMode="auto">
          <a:xfrm>
            <a:off x="3779912" y="5530850"/>
            <a:ext cx="3800009" cy="8617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r>
              <a:rPr lang="de-DE" altLang="de-DE" sz="1100" dirty="0"/>
              <a:t>Quelle: </a:t>
            </a:r>
            <a:r>
              <a:rPr lang="de-DE" altLang="de-DE" sz="1100" dirty="0">
                <a:cs typeface="Calibri" panose="020F0502020204030204" pitchFamily="34" charset="0"/>
              </a:rPr>
              <a:t>Schulstatistik (TAB 2.10 Berufliche Schulen 2018/2019 und 2019/2020, Fachserie 11, 2,  Destatis)</a:t>
            </a:r>
            <a:r>
              <a:rPr lang="de-DE" altLang="de-DE" sz="1100" dirty="0">
                <a:latin typeface="Times New Roman" panose="02020603050405020304" pitchFamily="18" charset="0"/>
                <a:cs typeface="Calibri" panose="020F0502020204030204" pitchFamily="34" charset="0"/>
              </a:rPr>
              <a:t/>
            </a:r>
            <a:br>
              <a:rPr lang="de-DE" altLang="de-DE" sz="1100" dirty="0">
                <a:latin typeface="Times New Roman" panose="02020603050405020304" pitchFamily="18" charset="0"/>
                <a:cs typeface="Calibri" panose="020F0502020204030204" pitchFamily="34" charset="0"/>
              </a:rPr>
            </a:br>
            <a:endParaRPr lang="de-DE" altLang="de-DE" dirty="0"/>
          </a:p>
        </p:txBody>
      </p:sp>
      <p:sp>
        <p:nvSpPr>
          <p:cNvPr id="6" name="Titel 1">
            <a:extLst>
              <a:ext uri="{FF2B5EF4-FFF2-40B4-BE49-F238E27FC236}">
                <a16:creationId xmlns:a16="http://schemas.microsoft.com/office/drawing/2014/main" id="{F6D51D3F-E27D-F24E-0AE6-6E98D38EC4FD}"/>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solidFill>
                  <a:srgbClr val="000000"/>
                </a:solidFill>
              </a:rPr>
              <a:t>Die Abbrecherquote war in der Gesundheits- und Kinderkranken-pflege am geringsten  </a:t>
            </a:r>
            <a:endParaRPr lang="de-DE" altLang="de-DE" sz="1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a:extLst>
              <a:ext uri="{FF2B5EF4-FFF2-40B4-BE49-F238E27FC236}">
                <a16:creationId xmlns:a16="http://schemas.microsoft.com/office/drawing/2014/main" id="{E8F80FC8-2FAF-73AE-8974-C0B6FD37716E}"/>
              </a:ext>
            </a:extLst>
          </p:cNvPr>
          <p:cNvSpPr>
            <a:spLocks noGrp="1" noChangeArrowheads="1"/>
          </p:cNvSpPr>
          <p:nvPr>
            <p:ph type="body" idx="1"/>
          </p:nvPr>
        </p:nvSpPr>
        <p:spPr>
          <a:xfrm>
            <a:off x="685800" y="1196975"/>
            <a:ext cx="8077200" cy="3827463"/>
          </a:xfrm>
        </p:spPr>
        <p:txBody>
          <a:bodyPr/>
          <a:lstStyle/>
          <a:p>
            <a:pPr algn="l">
              <a:defRPr/>
            </a:pPr>
            <a:endParaRPr lang="de-DE" altLang="de-DE" sz="1600" dirty="0">
              <a:solidFill>
                <a:srgbClr val="000000"/>
              </a:solidFill>
            </a:endParaRPr>
          </a:p>
          <a:p>
            <a:pPr algn="l">
              <a:defRPr/>
            </a:pPr>
            <a:endParaRPr lang="de-DE" altLang="de-DE" sz="1600" dirty="0">
              <a:solidFill>
                <a:srgbClr val="000000"/>
              </a:solidFill>
            </a:endParaRPr>
          </a:p>
          <a:p>
            <a:pPr>
              <a:defRPr/>
            </a:pPr>
            <a:r>
              <a:rPr lang="de-DE" altLang="de-DE" sz="1600" dirty="0">
                <a:latin typeface="+mn-lt"/>
                <a:cs typeface="Times New Roman" panose="02020603050405020304" pitchFamily="18" charset="0"/>
              </a:rPr>
              <a:t> Gesundheits- und Kinderkrankenpflege umfasst ein pflegerisches Leistungsangebot  und die Betreuung gesunder, kranker und behinderter Kinder aller Altersstufen vom Früh- und Neugeborenen bis zum Jugendlichen sowie die Anleitung, Beratung  und Begleitung der Eltern/ Bezugspersonen.</a:t>
            </a:r>
          </a:p>
          <a:p>
            <a:pPr>
              <a:defRPr/>
            </a:pPr>
            <a:endParaRPr lang="de-DE" altLang="de-DE" sz="1600" dirty="0">
              <a:latin typeface="+mn-lt"/>
              <a:cs typeface="Times New Roman" panose="02020603050405020304" pitchFamily="18" charset="0"/>
            </a:endParaRPr>
          </a:p>
          <a:p>
            <a:pPr algn="l">
              <a:defRPr/>
            </a:pPr>
            <a:r>
              <a:rPr lang="de-DE" sz="1600" b="1" i="0" dirty="0">
                <a:solidFill>
                  <a:srgbClr val="111111"/>
                </a:solidFill>
                <a:effectLst/>
              </a:rPr>
              <a:t>Vorbehaltene Tätigkeiten</a:t>
            </a:r>
            <a:r>
              <a:rPr lang="de-DE" sz="1600" b="0" i="0" dirty="0">
                <a:solidFill>
                  <a:srgbClr val="111111"/>
                </a:solidFill>
                <a:effectLst/>
              </a:rPr>
              <a:t> sind in § 4 </a:t>
            </a:r>
            <a:r>
              <a:rPr lang="de-DE" sz="1600" b="0" i="0" dirty="0" err="1">
                <a:solidFill>
                  <a:srgbClr val="111111"/>
                </a:solidFill>
                <a:effectLst/>
              </a:rPr>
              <a:t>PflBG</a:t>
            </a:r>
            <a:r>
              <a:rPr lang="de-DE" sz="1600" b="0" i="0" dirty="0">
                <a:solidFill>
                  <a:srgbClr val="111111"/>
                </a:solidFill>
                <a:effectLst/>
              </a:rPr>
              <a:t> geregelt. Für den Pflegebereich sind damit erstmals bestimmte berufliche Tätigkeiten vorgesehen, die dem Pflegeberuf nach diesem Gesetz vorbehalten sind, also nur von entsprechend ausgebildetem Personal ausgeführt werden dürfen</a:t>
            </a:r>
            <a:r>
              <a:rPr lang="de-DE" sz="1600" b="0" i="0" dirty="0">
                <a:solidFill>
                  <a:srgbClr val="111111"/>
                </a:solidFill>
                <a:effectLst/>
                <a:latin typeface="Roboto" panose="02000000000000000000" pitchFamily="2" charset="0"/>
              </a:rPr>
              <a:t>.</a:t>
            </a:r>
          </a:p>
          <a:p>
            <a:pPr algn="l">
              <a:defRPr/>
            </a:pPr>
            <a:endParaRPr lang="de-DE" altLang="de-DE" sz="1600" dirty="0">
              <a:solidFill>
                <a:srgbClr val="000000"/>
              </a:solidFill>
            </a:endParaRPr>
          </a:p>
        </p:txBody>
      </p:sp>
      <p:sp>
        <p:nvSpPr>
          <p:cNvPr id="12" name="Titel 1">
            <a:extLst>
              <a:ext uri="{FF2B5EF4-FFF2-40B4-BE49-F238E27FC236}">
                <a16:creationId xmlns:a16="http://schemas.microsoft.com/office/drawing/2014/main" id="{47D06F87-599C-A4A0-DF8A-82FB620FBFD8}"/>
              </a:ext>
            </a:extLst>
          </p:cNvPr>
          <p:cNvSpPr txBox="1">
            <a:spLocks noChangeArrowheads="1"/>
          </p:cNvSpPr>
          <p:nvPr/>
        </p:nvSpPr>
        <p:spPr bwMode="auto">
          <a:xfrm>
            <a:off x="68580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t>Was ist Gesundheits- und Kinderkrankenpflege?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3D30797-33CD-24B6-E4DB-3DA31287CB9C}"/>
              </a:ext>
            </a:extLst>
          </p:cNvPr>
          <p:cNvSpPr>
            <a:spLocks noGrp="1" noChangeArrowheads="1"/>
          </p:cNvSpPr>
          <p:nvPr>
            <p:ph type="body" idx="1"/>
          </p:nvPr>
        </p:nvSpPr>
        <p:spPr>
          <a:xfrm>
            <a:off x="395288" y="990600"/>
            <a:ext cx="8062912" cy="4310063"/>
          </a:xfrm>
        </p:spPr>
        <p:txBody>
          <a:bodyPr/>
          <a:lstStyle/>
          <a:p>
            <a:pPr>
              <a:lnSpc>
                <a:spcPct val="107000"/>
              </a:lnSpc>
              <a:spcAft>
                <a:spcPts val="800"/>
              </a:spcAft>
            </a:pPr>
            <a:r>
              <a:rPr lang="de-DE" altLang="de-DE" sz="1200" dirty="0">
                <a:ea typeface="Calibri" panose="020F0502020204030204" pitchFamily="34" charset="0"/>
                <a:cs typeface="Times New Roman" panose="02020603050405020304" pitchFamily="18" charset="0"/>
              </a:rPr>
              <a:t>Es ist zutreffend, dass eine Person mit einer Erlaubnis zum Führen der Berufsbezeichnung nach dem Krankenpflegegesetz in der am 31. Dezember 2019 geltenden Fassung oder nach dem Altenpflegegesetz in der am 31. Dezember 2019 geltenden Fassung nicht die Berufsbezeichnung "Pflegefachfrau" oder "Pflegefachmann" führen darf. § 64 </a:t>
            </a:r>
            <a:r>
              <a:rPr lang="de-DE" altLang="de-DE" sz="1200" dirty="0" err="1">
                <a:ea typeface="Calibri" panose="020F0502020204030204" pitchFamily="34" charset="0"/>
                <a:cs typeface="Times New Roman" panose="02020603050405020304" pitchFamily="18" charset="0"/>
              </a:rPr>
              <a:t>PflBG</a:t>
            </a:r>
            <a:r>
              <a:rPr lang="de-DE" altLang="de-DE" sz="1200" dirty="0">
                <a:ea typeface="Calibri" panose="020F0502020204030204" pitchFamily="34" charset="0"/>
                <a:cs typeface="Times New Roman" panose="02020603050405020304" pitchFamily="18" charset="0"/>
              </a:rPr>
              <a:t> dient insoweit der Klarstellung, dass die nach dem alten Recht erworbenen Berufsbezeichnungen weiterhin Bestand haben und geführt werden.  </a:t>
            </a:r>
            <a:endParaRPr lang="de-DE" altLang="de-DE"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altLang="de-DE" sz="1200" dirty="0">
                <a:ea typeface="Calibri" panose="020F0502020204030204" pitchFamily="34" charset="0"/>
                <a:cs typeface="Times New Roman" panose="02020603050405020304" pitchFamily="18" charset="0"/>
              </a:rPr>
              <a:t>Gleichzeitig gelten die Rechte und Pflichten, die sich aus der Erlaubnis zum Führen der Berufsbezeichnung "Pflegefachfrau" oder "Pflegefachmann" ergeben, entsprechend auch für diejenigen Personen mit einer Erlaubnis zum Führen der Berufsbezeichnung nach altem Recht. </a:t>
            </a:r>
            <a:r>
              <a:rPr lang="de-DE" altLang="de-DE" sz="1200" b="1" dirty="0">
                <a:ea typeface="Calibri" panose="020F0502020204030204" pitchFamily="34" charset="0"/>
                <a:cs typeface="Times New Roman" panose="02020603050405020304" pitchFamily="18" charset="0"/>
              </a:rPr>
              <a:t>Dies gilt insbesondere für die vorbehaltenen Tätigkeiten. </a:t>
            </a:r>
            <a:endParaRPr lang="de-DE" altLang="de-DE" sz="1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altLang="de-DE" sz="1200" dirty="0">
                <a:ea typeface="Calibri" panose="020F0502020204030204" pitchFamily="34" charset="0"/>
                <a:cs typeface="Times New Roman" panose="02020603050405020304" pitchFamily="18" charset="0"/>
              </a:rPr>
              <a:t>Der dahingehende Wille des Gesetzgebers ist auch deutlich in der Begründung der Beschlussempfehlung (BT-</a:t>
            </a:r>
            <a:r>
              <a:rPr lang="de-DE" altLang="de-DE" sz="1200" dirty="0" err="1">
                <a:ea typeface="Calibri" panose="020F0502020204030204" pitchFamily="34" charset="0"/>
                <a:cs typeface="Times New Roman" panose="02020603050405020304" pitchFamily="18" charset="0"/>
              </a:rPr>
              <a:t>Drs</a:t>
            </a:r>
            <a:r>
              <a:rPr lang="de-DE" altLang="de-DE" sz="1200" dirty="0">
                <a:ea typeface="Calibri" panose="020F0502020204030204" pitchFamily="34" charset="0"/>
                <a:cs typeface="Times New Roman" panose="02020603050405020304" pitchFamily="18" charset="0"/>
              </a:rPr>
              <a:t>. 18/12847 Seite 115/116) zu erkennen, in der es heißt:</a:t>
            </a:r>
            <a:endParaRPr lang="de-DE" altLang="de-DE"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altLang="de-DE" sz="1200" dirty="0">
                <a:ea typeface="Calibri" panose="020F0502020204030204" pitchFamily="34" charset="0"/>
                <a:cs typeface="Times New Roman" panose="02020603050405020304" pitchFamily="18" charset="0"/>
              </a:rPr>
              <a:t>"Da es neben dem generalistischen Abschluss Pflegefachfrau oder Pflegefachmann weiterhin die speziellen Abschlüsse in der Gesundheits- und Kinderkrankenpflege und in der Altenpflege geben wird, </a:t>
            </a:r>
            <a:r>
              <a:rPr lang="de-DE" altLang="de-DE" sz="1200" b="1" dirty="0">
                <a:ea typeface="Calibri" panose="020F0502020204030204" pitchFamily="34" charset="0"/>
                <a:cs typeface="Times New Roman" panose="02020603050405020304" pitchFamily="18" charset="0"/>
              </a:rPr>
              <a:t>entfällt der Anspruch auf Umschreibung der bisherigen Berufsbezeichnungen</a:t>
            </a:r>
            <a:r>
              <a:rPr lang="de-DE" altLang="de-DE" sz="1200" dirty="0">
                <a:ea typeface="Calibri" panose="020F0502020204030204" pitchFamily="34" charset="0"/>
                <a:cs typeface="Times New Roman" panose="02020603050405020304" pitchFamily="18" charset="0"/>
              </a:rPr>
              <a:t>. Die Vorschriften, die die Erlaubnis zum Führen der Berufsbezeichnung betreffen, sind nach § 64 Sätze 2 und 3 jedoch unverändert auch auf die bisherigen Berufsabschlüsse nach dem Krankenpflegegesetz und Altenpflegegesetz anzuwenden. So dürfen beispielsweise die in § </a:t>
            </a:r>
            <a:r>
              <a:rPr lang="de-DE" altLang="de-DE" sz="1200" b="1" dirty="0">
                <a:ea typeface="Calibri" panose="020F0502020204030204" pitchFamily="34" charset="0"/>
                <a:cs typeface="Times New Roman" panose="02020603050405020304" pitchFamily="18" charset="0"/>
              </a:rPr>
              <a:t>4 Absatz 2 genannten Tätigkeiten von allen Personen ausgeübt werden</a:t>
            </a:r>
            <a:r>
              <a:rPr lang="de-DE" altLang="de-DE" sz="1200" dirty="0">
                <a:ea typeface="Calibri" panose="020F0502020204030204" pitchFamily="34" charset="0"/>
                <a:cs typeface="Times New Roman" panose="02020603050405020304" pitchFamily="18" charset="0"/>
              </a:rPr>
              <a:t>, die einen Abschluss nach dem </a:t>
            </a:r>
            <a:r>
              <a:rPr lang="de-DE" altLang="de-DE" sz="1200" b="1" dirty="0" err="1">
                <a:ea typeface="Calibri" panose="020F0502020204030204" pitchFamily="34" charset="0"/>
                <a:cs typeface="Times New Roman" panose="02020603050405020304" pitchFamily="18" charset="0"/>
              </a:rPr>
              <a:t>Pflegeberufegesetz</a:t>
            </a:r>
            <a:r>
              <a:rPr lang="de-DE" altLang="de-DE" sz="1200" b="1" dirty="0">
                <a:ea typeface="Calibri" panose="020F0502020204030204" pitchFamily="34" charset="0"/>
                <a:cs typeface="Times New Roman" panose="02020603050405020304" pitchFamily="18" charset="0"/>
              </a:rPr>
              <a:t> erwerben oder nach dem aufzuhebenden Krankenpflege- oder Altenpflegegesetz erworben haben</a:t>
            </a:r>
            <a:r>
              <a:rPr lang="de-DE" altLang="de-DE" sz="1200" dirty="0">
                <a:ea typeface="Calibri" panose="020F0502020204030204" pitchFamily="34" charset="0"/>
                <a:cs typeface="Times New Roman" panose="02020603050405020304" pitchFamily="18" charset="0"/>
              </a:rPr>
              <a:t>."</a:t>
            </a:r>
            <a:endParaRPr lang="de-DE" altLang="de-DE"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altLang="de-DE" sz="1200" dirty="0">
                <a:ea typeface="Calibri" panose="020F0502020204030204" pitchFamily="34" charset="0"/>
                <a:cs typeface="Times New Roman" panose="02020603050405020304" pitchFamily="18" charset="0"/>
              </a:rPr>
              <a:t> </a:t>
            </a:r>
            <a:endParaRPr lang="de-DE" altLang="de-DE" sz="1200" dirty="0">
              <a:latin typeface="Calibri" panose="020F0502020204030204" pitchFamily="34" charset="0"/>
              <a:ea typeface="Calibri" panose="020F0502020204030204" pitchFamily="34" charset="0"/>
              <a:cs typeface="Times New Roman" panose="02020603050405020304" pitchFamily="18" charset="0"/>
            </a:endParaRPr>
          </a:p>
          <a:p>
            <a:pPr algn="l">
              <a:buFontTx/>
              <a:buChar char="•"/>
            </a:pPr>
            <a:endParaRPr lang="de-DE" altLang="de-DE" sz="1200" dirty="0">
              <a:ea typeface="Calibri" panose="020F0502020204030204" pitchFamily="34" charset="0"/>
              <a:cs typeface="Times New Roman" panose="02020603050405020304" pitchFamily="18" charset="0"/>
            </a:endParaRPr>
          </a:p>
        </p:txBody>
      </p:sp>
      <p:sp>
        <p:nvSpPr>
          <p:cNvPr id="39939" name="Rectangle 3">
            <a:extLst>
              <a:ext uri="{FF2B5EF4-FFF2-40B4-BE49-F238E27FC236}">
                <a16:creationId xmlns:a16="http://schemas.microsoft.com/office/drawing/2014/main" id="{73D66DE4-3D48-CCA2-FA06-05CB9C8CBA78}"/>
              </a:ext>
            </a:extLst>
          </p:cNvPr>
          <p:cNvSpPr>
            <a:spLocks noGrp="1" noChangeArrowheads="1"/>
          </p:cNvSpPr>
          <p:nvPr>
            <p:ph type="title"/>
          </p:nvPr>
        </p:nvSpPr>
        <p:spPr>
          <a:xfrm>
            <a:off x="179388" y="188913"/>
            <a:ext cx="8964612" cy="801687"/>
          </a:xfrm>
        </p:spPr>
        <p:txBody>
          <a:bodyPr/>
          <a:lstStyle/>
          <a:p>
            <a:pPr algn="ctr"/>
            <a:r>
              <a:rPr lang="de-DE" altLang="de-DE" sz="1800" b="1" dirty="0"/>
              <a:t>Vorbehaltene Tätigkeiten und Berufsbezeichnungen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 2">
            <a:extLst>
              <a:ext uri="{FF2B5EF4-FFF2-40B4-BE49-F238E27FC236}">
                <a16:creationId xmlns:a16="http://schemas.microsoft.com/office/drawing/2014/main" id="{8A936ED4-9025-F1DF-0C74-3FFD93888D7B}"/>
              </a:ext>
            </a:extLst>
          </p:cNvPr>
          <p:cNvGraphicFramePr/>
          <p:nvPr>
            <p:extLst>
              <p:ext uri="{D42A27DB-BD31-4B8C-83A1-F6EECF244321}">
                <p14:modId xmlns:p14="http://schemas.microsoft.com/office/powerpoint/2010/main" val="403239663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el 1">
            <a:extLst>
              <a:ext uri="{FF2B5EF4-FFF2-40B4-BE49-F238E27FC236}">
                <a16:creationId xmlns:a16="http://schemas.microsoft.com/office/drawing/2014/main" id="{C2FEBB11-92A0-9DF6-8168-69C671328141}"/>
              </a:ext>
            </a:extLst>
          </p:cNvPr>
          <p:cNvSpPr txBox="1">
            <a:spLocks noChangeArrowheads="1"/>
          </p:cNvSpPr>
          <p:nvPr/>
        </p:nvSpPr>
        <p:spPr bwMode="auto">
          <a:xfrm>
            <a:off x="685800" y="290132"/>
            <a:ext cx="7239000" cy="834612"/>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solidFill>
                  <a:srgbClr val="000000"/>
                </a:solidFill>
              </a:rPr>
              <a:t>Die Ausbildung und Beschäftigung von Kinderkrankenpflegenden sind für die Kinderkliniken und Kinderabteilungen von finanzieller existentieller Bedeutung</a:t>
            </a:r>
            <a:endParaRPr lang="de-DE" altLang="de-DE" sz="1800"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16BEE5F9-024F-E246-DEC6-C2FA04A466AB}"/>
              </a:ext>
            </a:extLst>
          </p:cNvPr>
          <p:cNvSpPr>
            <a:spLocks noGrp="1" noChangeArrowheads="1"/>
          </p:cNvSpPr>
          <p:nvPr>
            <p:ph type="body" idx="1"/>
          </p:nvPr>
        </p:nvSpPr>
        <p:spPr>
          <a:xfrm>
            <a:off x="323850" y="1196975"/>
            <a:ext cx="8199438" cy="4248150"/>
          </a:xfrm>
        </p:spPr>
        <p:txBody>
          <a:bodyPr/>
          <a:lstStyle/>
          <a:p>
            <a:pPr algn="l"/>
            <a:r>
              <a:rPr lang="de-DE" altLang="de-DE" sz="1600" dirty="0">
                <a:solidFill>
                  <a:srgbClr val="000000"/>
                </a:solidFill>
              </a:rPr>
              <a:t>•  </a:t>
            </a:r>
            <a:r>
              <a:rPr lang="de-DE" altLang="de-DE" sz="1600" b="1" dirty="0" err="1">
                <a:solidFill>
                  <a:srgbClr val="000000"/>
                </a:solidFill>
              </a:rPr>
              <a:t>PpUGV</a:t>
            </a:r>
            <a:r>
              <a:rPr lang="de-DE" altLang="de-DE" sz="1600" b="1" dirty="0">
                <a:solidFill>
                  <a:srgbClr val="000000"/>
                </a:solidFill>
              </a:rPr>
              <a:t> 2022 - </a:t>
            </a:r>
          </a:p>
          <a:p>
            <a:pPr algn="l"/>
            <a:r>
              <a:rPr lang="de-DE" altLang="de-DE" sz="1600" dirty="0">
                <a:solidFill>
                  <a:srgbClr val="000000"/>
                </a:solidFill>
              </a:rPr>
              <a:t>Neonatologische Pädiatrie</a:t>
            </a:r>
          </a:p>
          <a:p>
            <a:pPr algn="l"/>
            <a:r>
              <a:rPr lang="de-DE" altLang="de-DE" sz="1600" dirty="0">
                <a:solidFill>
                  <a:srgbClr val="000000"/>
                </a:solidFill>
              </a:rPr>
              <a:t>Spezielle Pädiatrie</a:t>
            </a:r>
          </a:p>
          <a:p>
            <a:pPr algn="l"/>
            <a:r>
              <a:rPr lang="de-DE" altLang="de-DE" sz="1600" dirty="0">
                <a:solidFill>
                  <a:srgbClr val="000000"/>
                </a:solidFill>
              </a:rPr>
              <a:t>Allgemeine Pädiatrie</a:t>
            </a:r>
          </a:p>
          <a:p>
            <a:pPr algn="l"/>
            <a:endParaRPr lang="de-DE" altLang="de-DE" sz="1600" dirty="0">
              <a:solidFill>
                <a:srgbClr val="000000"/>
              </a:solidFill>
            </a:endParaRPr>
          </a:p>
          <a:p>
            <a:pPr algn="l"/>
            <a:endParaRPr lang="de-DE" altLang="de-DE" sz="1600" dirty="0">
              <a:solidFill>
                <a:srgbClr val="000000"/>
              </a:solidFill>
            </a:endParaRPr>
          </a:p>
          <a:p>
            <a:pPr algn="l">
              <a:buFontTx/>
              <a:buChar char="•"/>
            </a:pPr>
            <a:r>
              <a:rPr lang="de-DE" altLang="de-DE" sz="1600" b="1" dirty="0">
                <a:solidFill>
                  <a:srgbClr val="000000"/>
                </a:solidFill>
              </a:rPr>
              <a:t>Pädiatrische Notfallversorgung</a:t>
            </a:r>
          </a:p>
          <a:p>
            <a:pPr algn="l">
              <a:buFontTx/>
              <a:buChar char="•"/>
            </a:pPr>
            <a:r>
              <a:rPr lang="de-DE" altLang="de-DE" sz="1600" b="1" dirty="0">
                <a:solidFill>
                  <a:srgbClr val="000000"/>
                </a:solidFill>
              </a:rPr>
              <a:t>Prozeduren des OPS Kataloges</a:t>
            </a:r>
          </a:p>
          <a:p>
            <a:pPr algn="l">
              <a:buFontTx/>
              <a:buChar char="•"/>
            </a:pPr>
            <a:r>
              <a:rPr lang="de-DE" altLang="de-DE" sz="1600" b="1" dirty="0">
                <a:solidFill>
                  <a:srgbClr val="000000"/>
                </a:solidFill>
              </a:rPr>
              <a:t>Qualitätssicherungsrichtlinien </a:t>
            </a:r>
          </a:p>
          <a:p>
            <a:pPr algn="l">
              <a:buFontTx/>
              <a:buChar char="•"/>
            </a:pPr>
            <a:endParaRPr lang="de-DE" altLang="de-DE" sz="1600" dirty="0">
              <a:solidFill>
                <a:srgbClr val="000000"/>
              </a:solidFill>
            </a:endParaRPr>
          </a:p>
          <a:p>
            <a:pPr algn="l"/>
            <a:r>
              <a:rPr lang="de-DE" altLang="de-DE" sz="1600" dirty="0">
                <a:solidFill>
                  <a:srgbClr val="000000"/>
                </a:solidFill>
              </a:rPr>
              <a:t>… Nach unserer Einschätzung dürfte hier neben einem </a:t>
            </a:r>
            <a:r>
              <a:rPr lang="de-DE" altLang="de-DE" sz="1600" b="1" dirty="0">
                <a:solidFill>
                  <a:srgbClr val="000000"/>
                </a:solidFill>
              </a:rPr>
              <a:t>Haftungsrisiko für die Pflegenden aus Übernahmeverschulden durchaus ein zusätzliches Haftungsrisiko des Klinikbetreibers aus Organisationsverschulden hinzutreten… “</a:t>
            </a:r>
          </a:p>
          <a:p>
            <a:r>
              <a:rPr lang="de-DE" altLang="de-DE" sz="1600" dirty="0">
                <a:solidFill>
                  <a:srgbClr val="000000"/>
                </a:solidFill>
              </a:rPr>
              <a:t>(s. dazu auch </a:t>
            </a:r>
            <a:r>
              <a:rPr lang="de-DE" altLang="de-DE" sz="1600" dirty="0" err="1">
                <a:solidFill>
                  <a:srgbClr val="000000"/>
                </a:solidFill>
              </a:rPr>
              <a:t>GKinD</a:t>
            </a:r>
            <a:r>
              <a:rPr lang="de-DE" altLang="de-DE" sz="1600" dirty="0">
                <a:solidFill>
                  <a:srgbClr val="000000"/>
                </a:solidFill>
              </a:rPr>
              <a:t>-Mitgliederrundschreiben 14/2018) </a:t>
            </a:r>
            <a:endParaRPr lang="de-DE" altLang="de-DE" sz="2000" dirty="0"/>
          </a:p>
        </p:txBody>
      </p:sp>
      <p:sp>
        <p:nvSpPr>
          <p:cNvPr id="9" name="Titel 1">
            <a:extLst>
              <a:ext uri="{FF2B5EF4-FFF2-40B4-BE49-F238E27FC236}">
                <a16:creationId xmlns:a16="http://schemas.microsoft.com/office/drawing/2014/main" id="{0F40E238-C29A-105D-5AC3-27E97751D609}"/>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t>Was muss beim Einsatz im Bereich der Kinderkrankenpflege beachtet werden</a:t>
            </a:r>
            <a:endParaRPr lang="de-DE" altLang="de-DE" sz="1800" kern="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9177CF91-2982-AD72-9AD4-0873B1483B04}"/>
              </a:ext>
            </a:extLst>
          </p:cNvPr>
          <p:cNvSpPr>
            <a:spLocks noGrp="1" noChangeArrowheads="1"/>
          </p:cNvSpPr>
          <p:nvPr>
            <p:ph type="body" idx="1"/>
          </p:nvPr>
        </p:nvSpPr>
        <p:spPr>
          <a:xfrm>
            <a:off x="708025" y="1196975"/>
            <a:ext cx="8077200" cy="3827463"/>
          </a:xfrm>
        </p:spPr>
        <p:txBody>
          <a:bodyPr/>
          <a:lstStyle/>
          <a:p>
            <a:pPr algn="l">
              <a:buFontTx/>
              <a:buChar char="•"/>
            </a:pPr>
            <a:r>
              <a:rPr lang="de-DE" altLang="de-DE" sz="1600" dirty="0">
                <a:solidFill>
                  <a:srgbClr val="000000"/>
                </a:solidFill>
              </a:rPr>
              <a:t>Leistungserbringung</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Ist -  Soll Analyse des Kinderkrankenpflegepersonals</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Fluktuation</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Verweildauer im Unternehmen</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Ausfallquote </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Altersstruktur</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Weiterqualifikation</a:t>
            </a:r>
          </a:p>
          <a:p>
            <a:pPr algn="l">
              <a:buFontTx/>
              <a:buChar char="•"/>
            </a:pPr>
            <a:endParaRPr lang="de-DE" altLang="de-DE" sz="1600" dirty="0">
              <a:solidFill>
                <a:srgbClr val="000000"/>
              </a:solidFill>
            </a:endParaRPr>
          </a:p>
          <a:p>
            <a:pPr algn="l"/>
            <a:endParaRPr lang="de-DE" altLang="de-DE" sz="1600" dirty="0">
              <a:solidFill>
                <a:srgbClr val="000000"/>
              </a:solidFill>
            </a:endParaRPr>
          </a:p>
        </p:txBody>
      </p:sp>
      <p:sp>
        <p:nvSpPr>
          <p:cNvPr id="5" name="Titel 1">
            <a:extLst>
              <a:ext uri="{FF2B5EF4-FFF2-40B4-BE49-F238E27FC236}">
                <a16:creationId xmlns:a16="http://schemas.microsoft.com/office/drawing/2014/main" id="{7B2C39BD-3FC3-7591-09B8-02EED8F3A137}"/>
              </a:ext>
            </a:extLst>
          </p:cNvPr>
          <p:cNvSpPr txBox="1">
            <a:spLocks noChangeArrowheads="1"/>
          </p:cNvSpPr>
          <p:nvPr/>
        </p:nvSpPr>
        <p:spPr bwMode="auto">
          <a:xfrm>
            <a:off x="68580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solidFill>
                  <a:srgbClr val="000000"/>
                </a:solidFill>
              </a:rPr>
              <a:t>Personalentwicklung und Leistungserbringung </a:t>
            </a:r>
            <a:endParaRPr lang="de-DE" altLang="de-DE" sz="1800" kern="0" dirty="0"/>
          </a:p>
        </p:txBody>
      </p:sp>
    </p:spTree>
    <p:extLst>
      <p:ext uri="{BB962C8B-B14F-4D97-AF65-F5344CB8AC3E}">
        <p14:creationId xmlns:p14="http://schemas.microsoft.com/office/powerpoint/2010/main" val="124374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9177CF91-2982-AD72-9AD4-0873B1483B04}"/>
              </a:ext>
            </a:extLst>
          </p:cNvPr>
          <p:cNvSpPr>
            <a:spLocks noGrp="1" noChangeArrowheads="1"/>
          </p:cNvSpPr>
          <p:nvPr>
            <p:ph type="body" idx="1"/>
          </p:nvPr>
        </p:nvSpPr>
        <p:spPr>
          <a:xfrm>
            <a:off x="708025" y="1196975"/>
            <a:ext cx="8077200" cy="3827463"/>
          </a:xfr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Mach Karriere als Mensch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de-DE" altLang="de-DE" sz="1600" dirty="0">
              <a:solidFill>
                <a:srgbClr val="000000"/>
              </a:solidFill>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altLang="de-DE" sz="1600" b="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Ehrenpflegas</a:t>
            </a:r>
            <a:r>
              <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de-DE" altLang="de-DE" sz="1600" dirty="0">
              <a:solidFill>
                <a:srgbClr val="000000"/>
              </a:solidFill>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Pflege kann was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de-DE" altLang="de-DE" sz="1600" dirty="0">
              <a:solidFill>
                <a:srgbClr val="000000"/>
              </a:solidFill>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Bester Azubi 2023</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Ausgezeichnet für Kinder!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de-DE" altLang="de-DE"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algn="l"/>
            <a:endParaRPr lang="de-DE" altLang="de-DE" sz="1600" dirty="0">
              <a:solidFill>
                <a:srgbClr val="000000"/>
              </a:solidFill>
            </a:endParaRPr>
          </a:p>
        </p:txBody>
      </p:sp>
      <p:sp>
        <p:nvSpPr>
          <p:cNvPr id="5" name="Titel 1">
            <a:extLst>
              <a:ext uri="{FF2B5EF4-FFF2-40B4-BE49-F238E27FC236}">
                <a16:creationId xmlns:a16="http://schemas.microsoft.com/office/drawing/2014/main" id="{7B2C39BD-3FC3-7591-09B8-02EED8F3A137}"/>
              </a:ext>
            </a:extLst>
          </p:cNvPr>
          <p:cNvSpPr txBox="1">
            <a:spLocks noChangeArrowheads="1"/>
          </p:cNvSpPr>
          <p:nvPr/>
        </p:nvSpPr>
        <p:spPr bwMode="auto">
          <a:xfrm>
            <a:off x="68580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kern="0" dirty="0"/>
              <a:t>Kampagnenwerbung für die Pflegeberufe </a:t>
            </a:r>
          </a:p>
        </p:txBody>
      </p:sp>
    </p:spTree>
    <p:extLst>
      <p:ext uri="{BB962C8B-B14F-4D97-AF65-F5344CB8AC3E}">
        <p14:creationId xmlns:p14="http://schemas.microsoft.com/office/powerpoint/2010/main" val="380708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1">
            <a:extLst>
              <a:ext uri="{FF2B5EF4-FFF2-40B4-BE49-F238E27FC236}">
                <a16:creationId xmlns:a16="http://schemas.microsoft.com/office/drawing/2014/main" id="{BF52558D-38E5-88FD-0011-3FD39258850C}"/>
              </a:ext>
            </a:extLst>
          </p:cNvPr>
          <p:cNvSpPr>
            <a:spLocks noGrp="1" noChangeArrowheads="1"/>
          </p:cNvSpPr>
          <p:nvPr>
            <p:ph type="title"/>
          </p:nvPr>
        </p:nvSpPr>
        <p:spPr>
          <a:xfrm>
            <a:off x="914400" y="333375"/>
            <a:ext cx="7239000" cy="1008063"/>
          </a:xfrm>
        </p:spPr>
        <p:txBody>
          <a:bodyPr/>
          <a:lstStyle/>
          <a:p>
            <a:pPr algn="ctr"/>
            <a:r>
              <a:rPr lang="de-DE" altLang="de-DE" sz="1800" b="1" dirty="0" err="1"/>
              <a:t>Each</a:t>
            </a:r>
            <a:r>
              <a:rPr lang="de-DE" altLang="de-DE" sz="1800" b="1" dirty="0"/>
              <a:t> Charta </a:t>
            </a:r>
            <a:r>
              <a:rPr lang="en-US" altLang="de-DE" sz="1800" dirty="0">
                <a:solidFill>
                  <a:srgbClr val="000000"/>
                </a:solidFill>
                <a:cs typeface="Arial" panose="020B0604020202020204" pitchFamily="34" charset="0"/>
              </a:rPr>
              <a:t>(EUROPEAN ASSOCIATION FOR CHILDREN IN HOSPITAL)</a:t>
            </a:r>
            <a:endParaRPr lang="de-DE" altLang="de-DE" sz="1800" b="1" dirty="0">
              <a:cs typeface="Arial" panose="020B0604020202020204" pitchFamily="34" charset="0"/>
            </a:endParaRPr>
          </a:p>
        </p:txBody>
      </p:sp>
      <p:sp>
        <p:nvSpPr>
          <p:cNvPr id="35843" name="Inhaltsplatzhalter 2">
            <a:extLst>
              <a:ext uri="{FF2B5EF4-FFF2-40B4-BE49-F238E27FC236}">
                <a16:creationId xmlns:a16="http://schemas.microsoft.com/office/drawing/2014/main" id="{E1E65DB1-980F-9D04-BCAB-6391B961844C}"/>
              </a:ext>
            </a:extLst>
          </p:cNvPr>
          <p:cNvSpPr>
            <a:spLocks noGrp="1" noChangeArrowheads="1"/>
          </p:cNvSpPr>
          <p:nvPr>
            <p:ph idx="1"/>
          </p:nvPr>
        </p:nvSpPr>
        <p:spPr>
          <a:xfrm>
            <a:off x="323850" y="1341438"/>
            <a:ext cx="8153400" cy="3816350"/>
          </a:xfrm>
        </p:spPr>
        <p:txBody>
          <a:bodyPr/>
          <a:lstStyle/>
          <a:p>
            <a:pPr marL="0" indent="0" eaLnBrk="1" hangingPunct="1">
              <a:spcBef>
                <a:spcPct val="0"/>
              </a:spcBef>
              <a:defRPr/>
            </a:pPr>
            <a:r>
              <a:rPr lang="de-DE" sz="1600" b="1" kern="1200" dirty="0">
                <a:solidFill>
                  <a:prstClr val="black"/>
                </a:solidFill>
                <a:cs typeface="Arial" charset="0"/>
              </a:rPr>
              <a:t>Artikel 8</a:t>
            </a:r>
          </a:p>
          <a:p>
            <a:pPr marL="0" indent="0" eaLnBrk="1" hangingPunct="1">
              <a:spcBef>
                <a:spcPct val="0"/>
              </a:spcBef>
              <a:defRPr/>
            </a:pPr>
            <a:r>
              <a:rPr lang="de-DE" sz="1800" kern="1200" dirty="0">
                <a:solidFill>
                  <a:prstClr val="black"/>
                </a:solidFill>
                <a:latin typeface="Arial" charset="0"/>
                <a:cs typeface="Arial" charset="0"/>
              </a:rPr>
              <a:t/>
            </a:r>
            <a:br>
              <a:rPr lang="de-DE" sz="1800" kern="1200" dirty="0">
                <a:solidFill>
                  <a:prstClr val="black"/>
                </a:solidFill>
                <a:latin typeface="Arial" charset="0"/>
                <a:cs typeface="Arial" charset="0"/>
              </a:rPr>
            </a:br>
            <a:r>
              <a:rPr lang="de-DE" sz="2000" kern="1200" dirty="0">
                <a:solidFill>
                  <a:prstClr val="black"/>
                </a:solidFill>
                <a:cs typeface="Arial" charset="0"/>
              </a:rPr>
              <a:t>Kinder haben das Recht auf Betreuung durch Personal, das </a:t>
            </a:r>
            <a:r>
              <a:rPr lang="de-DE" sz="2000" kern="1200" dirty="0">
                <a:solidFill>
                  <a:prstClr val="black"/>
                </a:solidFill>
                <a:latin typeface="Arial" charset="0"/>
                <a:cs typeface="Arial" charset="0"/>
              </a:rPr>
              <a:t/>
            </a:r>
            <a:br>
              <a:rPr lang="de-DE" sz="2000" kern="1200" dirty="0">
                <a:solidFill>
                  <a:prstClr val="black"/>
                </a:solidFill>
                <a:latin typeface="Arial" charset="0"/>
                <a:cs typeface="Arial" charset="0"/>
              </a:rPr>
            </a:br>
            <a:r>
              <a:rPr lang="de-DE" sz="2000" kern="1200" dirty="0">
                <a:solidFill>
                  <a:prstClr val="black"/>
                </a:solidFill>
                <a:cs typeface="Arial" charset="0"/>
              </a:rPr>
              <a:t>durch Ausbildung und Einfühlungsvermögen befähigt ist, </a:t>
            </a:r>
            <a:r>
              <a:rPr lang="de-DE" sz="2000" kern="1200" dirty="0">
                <a:solidFill>
                  <a:prstClr val="black"/>
                </a:solidFill>
                <a:latin typeface="Arial" charset="0"/>
                <a:cs typeface="Arial" charset="0"/>
              </a:rPr>
              <a:t/>
            </a:r>
            <a:br>
              <a:rPr lang="de-DE" sz="2000" kern="1200" dirty="0">
                <a:solidFill>
                  <a:prstClr val="black"/>
                </a:solidFill>
                <a:latin typeface="Arial" charset="0"/>
                <a:cs typeface="Arial" charset="0"/>
              </a:rPr>
            </a:br>
            <a:r>
              <a:rPr lang="de-DE" sz="2000" kern="1200" dirty="0">
                <a:solidFill>
                  <a:prstClr val="black"/>
                </a:solidFill>
                <a:cs typeface="Arial" charset="0"/>
              </a:rPr>
              <a:t>auf die körperlichen, seelischen und entwicklungsbedingten </a:t>
            </a:r>
            <a:r>
              <a:rPr lang="de-DE" sz="2000" kern="1200" dirty="0">
                <a:solidFill>
                  <a:prstClr val="black"/>
                </a:solidFill>
                <a:latin typeface="Arial" charset="0"/>
                <a:cs typeface="Arial" charset="0"/>
              </a:rPr>
              <a:t/>
            </a:r>
            <a:br>
              <a:rPr lang="de-DE" sz="2000" kern="1200" dirty="0">
                <a:solidFill>
                  <a:prstClr val="black"/>
                </a:solidFill>
                <a:latin typeface="Arial" charset="0"/>
                <a:cs typeface="Arial" charset="0"/>
              </a:rPr>
            </a:br>
            <a:r>
              <a:rPr lang="de-DE" sz="2000" kern="1200" dirty="0">
                <a:solidFill>
                  <a:prstClr val="black"/>
                </a:solidFill>
                <a:cs typeface="Arial" charset="0"/>
              </a:rPr>
              <a:t>Bedürfnisse von Kindern und ihren Familien einzugehen.</a:t>
            </a:r>
            <a:endParaRPr lang="de-DE" sz="2000" kern="1200" dirty="0">
              <a:solidFill>
                <a:prstClr val="black"/>
              </a:solidFill>
              <a:latin typeface="Arial" charset="0"/>
              <a:cs typeface="Arial" charset="0"/>
            </a:endParaRPr>
          </a:p>
        </p:txBody>
      </p:sp>
      <p:pic>
        <p:nvPicPr>
          <p:cNvPr id="44036" name="Grafik 4">
            <a:extLst>
              <a:ext uri="{FF2B5EF4-FFF2-40B4-BE49-F238E27FC236}">
                <a16:creationId xmlns:a16="http://schemas.microsoft.com/office/drawing/2014/main" id="{0D8AD593-A77A-B4C3-DFE7-43413FA265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650" y="3249613"/>
            <a:ext cx="2463800" cy="2582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9177CF91-2982-AD72-9AD4-0873B1483B04}"/>
              </a:ext>
            </a:extLst>
          </p:cNvPr>
          <p:cNvSpPr>
            <a:spLocks noGrp="1" noChangeArrowheads="1"/>
          </p:cNvSpPr>
          <p:nvPr>
            <p:ph type="body" idx="1"/>
          </p:nvPr>
        </p:nvSpPr>
        <p:spPr>
          <a:xfrm>
            <a:off x="708025" y="1196975"/>
            <a:ext cx="8077200" cy="3827463"/>
          </a:xfrm>
        </p:spPr>
        <p:txBody>
          <a:bodyPr/>
          <a:lstStyle/>
          <a:p>
            <a:pPr algn="l">
              <a:buFontTx/>
              <a:buChar char="•"/>
            </a:pPr>
            <a:r>
              <a:rPr lang="de-DE" altLang="de-DE" sz="1600" dirty="0">
                <a:solidFill>
                  <a:srgbClr val="000000"/>
                </a:solidFill>
              </a:rPr>
              <a:t>Datenlage in den Pflegeberufen</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Nachwuchsgewinnung in der Kinderkrankenpflege</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KAP – Konzertierte Aktion Pflege </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Ausbildungsoffensive Pflege </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Werbung – Mach Karriere als Mensch – </a:t>
            </a:r>
            <a:r>
              <a:rPr lang="de-DE" altLang="de-DE" sz="1600" dirty="0" err="1">
                <a:solidFill>
                  <a:srgbClr val="000000"/>
                </a:solidFill>
              </a:rPr>
              <a:t>Ehrenpflegas</a:t>
            </a:r>
            <a:r>
              <a:rPr lang="de-DE" altLang="de-DE" sz="1600" dirty="0">
                <a:solidFill>
                  <a:srgbClr val="000000"/>
                </a:solidFill>
              </a:rPr>
              <a:t> – Pflege kann was – Bester Azubi 2023</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Ausgezeichnet für Kinder!  </a:t>
            </a: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endParaRPr lang="de-DE" altLang="de-DE" sz="1600" dirty="0">
              <a:solidFill>
                <a:srgbClr val="000000"/>
              </a:solidFill>
            </a:endParaRPr>
          </a:p>
        </p:txBody>
      </p:sp>
      <p:sp>
        <p:nvSpPr>
          <p:cNvPr id="5" name="Titel 1">
            <a:extLst>
              <a:ext uri="{FF2B5EF4-FFF2-40B4-BE49-F238E27FC236}">
                <a16:creationId xmlns:a16="http://schemas.microsoft.com/office/drawing/2014/main" id="{7B2C39BD-3FC3-7591-09B8-02EED8F3A137}"/>
              </a:ext>
            </a:extLst>
          </p:cNvPr>
          <p:cNvSpPr txBox="1">
            <a:spLocks noChangeArrowheads="1"/>
          </p:cNvSpPr>
          <p:nvPr/>
        </p:nvSpPr>
        <p:spPr bwMode="auto">
          <a:xfrm>
            <a:off x="685800" y="260648"/>
            <a:ext cx="7239000" cy="648072"/>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kern="0" dirty="0"/>
              <a:t>Inhalt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AC223ADD-8F79-B9CC-4F87-7CC09387A635}"/>
              </a:ext>
            </a:extLst>
          </p:cNvPr>
          <p:cNvSpPr>
            <a:spLocks noGrp="1" noChangeArrowheads="1"/>
          </p:cNvSpPr>
          <p:nvPr>
            <p:ph type="body" idx="1"/>
          </p:nvPr>
        </p:nvSpPr>
        <p:spPr>
          <a:xfrm>
            <a:off x="580231" y="1395412"/>
            <a:ext cx="7983537" cy="4067175"/>
          </a:xfrm>
        </p:spPr>
        <p:txBody>
          <a:bodyPr/>
          <a:lstStyle/>
          <a:p>
            <a:pPr algn="l">
              <a:defRPr/>
            </a:pPr>
            <a:endParaRPr lang="de-DE" altLang="de-DE" sz="1600" dirty="0"/>
          </a:p>
          <a:p>
            <a:pPr algn="l">
              <a:defRPr/>
            </a:pPr>
            <a:r>
              <a:rPr lang="de-DE" sz="1200" dirty="0">
                <a:hlinkClick r:id="rId2">
                  <a:extLst>
                    <a:ext uri="{A12FA001-AC4F-418D-AE19-62706E023703}">
                      <ahyp:hlinkClr xmlns="" xmlns:ahyp="http://schemas.microsoft.com/office/drawing/2018/hyperlinkcolor" val="tx"/>
                    </a:ext>
                  </a:extLst>
                </a:hlinkClick>
              </a:rPr>
              <a:t>Pflegewissenschaftler über Pflegekräfte: „Es fehlen über 100.000 Stellen“ - taz.de</a:t>
            </a:r>
            <a:r>
              <a:rPr lang="de-DE" sz="1200" dirty="0"/>
              <a:t> abgerufen am 25.04.2023 </a:t>
            </a:r>
            <a:endParaRPr lang="de-DE" altLang="de-DE" sz="1200" dirty="0">
              <a:solidFill>
                <a:srgbClr val="000000"/>
              </a:solidFill>
            </a:endParaRPr>
          </a:p>
          <a:p>
            <a:pPr algn="l">
              <a:defRPr/>
            </a:pPr>
            <a:r>
              <a:rPr lang="de-DE" sz="1200" dirty="0" err="1">
                <a:hlinkClick r:id="rId3">
                  <a:extLst>
                    <a:ext uri="{A12FA001-AC4F-418D-AE19-62706E023703}">
                      <ahyp:hlinkClr xmlns="" xmlns:ahyp="http://schemas.microsoft.com/office/drawing/2018/hyperlinkcolor" val="tx"/>
                    </a:ext>
                  </a:extLst>
                </a:hlinkClick>
              </a:rPr>
              <a:t>Pflegeberufegesetz</a:t>
            </a:r>
            <a:r>
              <a:rPr lang="de-DE" sz="1200" dirty="0">
                <a:hlinkClick r:id="rId3">
                  <a:extLst>
                    <a:ext uri="{A12FA001-AC4F-418D-AE19-62706E023703}">
                      <ahyp:hlinkClr xmlns="" xmlns:ahyp="http://schemas.microsoft.com/office/drawing/2018/hyperlinkcolor" val="tx"/>
                    </a:ext>
                  </a:extLst>
                </a:hlinkClick>
              </a:rPr>
              <a:t> (bundesgesundheitsministerium.de)</a:t>
            </a:r>
            <a:r>
              <a:rPr lang="de-DE" sz="1200" dirty="0"/>
              <a:t> abgerufen am 25.04.2023</a:t>
            </a:r>
          </a:p>
          <a:p>
            <a:pPr algn="l">
              <a:defRPr/>
            </a:pPr>
            <a:endParaRPr lang="de-DE" altLang="de-DE" sz="1200" dirty="0"/>
          </a:p>
          <a:p>
            <a:pPr algn="l">
              <a:defRPr/>
            </a:pPr>
            <a:endParaRPr lang="de-DE" altLang="de-DE" sz="1200" dirty="0"/>
          </a:p>
          <a:p>
            <a:pPr algn="l">
              <a:defRPr/>
            </a:pPr>
            <a:r>
              <a:rPr lang="de-DE" sz="1200" dirty="0">
                <a:solidFill>
                  <a:schemeClr val="tx2"/>
                </a:solidFill>
                <a:hlinkClick r:id="rId4">
                  <a:extLst>
                    <a:ext uri="{A12FA001-AC4F-418D-AE19-62706E023703}">
                      <ahyp:hlinkClr xmlns="" xmlns:ahyp="http://schemas.microsoft.com/office/drawing/2018/hyperlinkcolor" val="tx"/>
                    </a:ext>
                  </a:extLst>
                </a:hlinkClick>
              </a:rPr>
              <a:t>Berichte: Pflegeausbildung</a:t>
            </a:r>
            <a:r>
              <a:rPr lang="de-DE" sz="1200" dirty="0">
                <a:solidFill>
                  <a:schemeClr val="tx2"/>
                </a:solidFill>
              </a:rPr>
              <a:t> BAFZA abgerufen am 25.04.2023</a:t>
            </a:r>
          </a:p>
          <a:p>
            <a:pPr algn="l">
              <a:defRPr/>
            </a:pPr>
            <a:r>
              <a:rPr lang="de-DE" sz="1200" dirty="0">
                <a:hlinkClick r:id="rId5">
                  <a:extLst>
                    <a:ext uri="{A12FA001-AC4F-418D-AE19-62706E023703}">
                      <ahyp:hlinkClr xmlns="" xmlns:ahyp="http://schemas.microsoft.com/office/drawing/2018/hyperlinkcolor" val="tx"/>
                    </a:ext>
                  </a:extLst>
                </a:hlinkClick>
              </a:rPr>
              <a:t>Weniger neue Ausbildungsverträge in der Pflege im Jahr 2022 - Statistisches Bundesamt (destatis.de)</a:t>
            </a:r>
            <a:r>
              <a:rPr lang="de-DE" sz="1200" dirty="0"/>
              <a:t> abgerufen am 25.04.2023</a:t>
            </a:r>
            <a:endParaRPr lang="de-DE" altLang="de-DE" sz="1200" dirty="0"/>
          </a:p>
        </p:txBody>
      </p:sp>
      <p:sp>
        <p:nvSpPr>
          <p:cNvPr id="6" name="Titel 1">
            <a:extLst>
              <a:ext uri="{FF2B5EF4-FFF2-40B4-BE49-F238E27FC236}">
                <a16:creationId xmlns:a16="http://schemas.microsoft.com/office/drawing/2014/main" id="{DF3BE677-5D99-45FB-AE80-3A252064A962}"/>
              </a:ext>
            </a:extLst>
          </p:cNvPr>
          <p:cNvSpPr txBox="1">
            <a:spLocks noChangeArrowheads="1"/>
          </p:cNvSpPr>
          <p:nvPr/>
        </p:nvSpPr>
        <p:spPr bwMode="auto">
          <a:xfrm>
            <a:off x="68580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0" dirty="0"/>
              <a:t>Quellennachweis</a:t>
            </a:r>
            <a:endParaRPr lang="de-DE" altLang="de-DE" sz="1800" b="0" kern="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FFCC7E1C-6729-7075-EC7C-8BCDE9B185FA}"/>
              </a:ext>
            </a:extLst>
          </p:cNvPr>
          <p:cNvSpPr>
            <a:spLocks noGrp="1" noChangeArrowheads="1"/>
          </p:cNvSpPr>
          <p:nvPr>
            <p:ph type="body" idx="1"/>
          </p:nvPr>
        </p:nvSpPr>
        <p:spPr>
          <a:xfrm>
            <a:off x="685800" y="1196975"/>
            <a:ext cx="8077200" cy="4248249"/>
          </a:xfrm>
        </p:spPr>
        <p:txBody>
          <a:bodyPr/>
          <a:lstStyle/>
          <a:p>
            <a:pPr algn="l">
              <a:defRPr/>
            </a:pPr>
            <a:endParaRPr lang="de-DE" altLang="de-DE" sz="1600" dirty="0">
              <a:solidFill>
                <a:srgbClr val="000000"/>
              </a:solidFill>
            </a:endParaRPr>
          </a:p>
          <a:p>
            <a:pPr algn="l">
              <a:defRPr/>
            </a:pPr>
            <a:endParaRPr lang="de-DE" altLang="de-DE" sz="1600" dirty="0">
              <a:solidFill>
                <a:srgbClr val="000000"/>
              </a:solidFill>
            </a:endParaRPr>
          </a:p>
          <a:p>
            <a:pPr algn="l">
              <a:defRPr/>
            </a:pPr>
            <a:r>
              <a:rPr lang="de-DE" sz="1600" dirty="0">
                <a:solidFill>
                  <a:srgbClr val="000000"/>
                </a:solidFill>
                <a:latin typeface="+mn-lt"/>
              </a:rPr>
              <a:t>Bundesweit sind der Klinik-Umfrage zufolge rund </a:t>
            </a:r>
            <a:r>
              <a:rPr lang="de-DE" sz="1600" dirty="0">
                <a:solidFill>
                  <a:srgbClr val="FF0000"/>
                </a:solidFill>
                <a:latin typeface="+mn-lt"/>
              </a:rPr>
              <a:t>22 300 Pflegestellen</a:t>
            </a:r>
            <a:r>
              <a:rPr lang="de-DE" sz="1600" dirty="0">
                <a:solidFill>
                  <a:srgbClr val="000000"/>
                </a:solidFill>
                <a:latin typeface="+mn-lt"/>
              </a:rPr>
              <a:t> nicht besetzt. Seit 2016 habe sich die Zahl verdreifacht. Jedes zweite Krankenhaus erwarte in den nächsten drei Jahren, dass sich die Personalsituation in der Pflege verschlechtert. Zum Befragungszeitraum hatten </a:t>
            </a:r>
            <a:r>
              <a:rPr lang="de-DE" sz="1600" dirty="0">
                <a:latin typeface="+mn-lt"/>
              </a:rPr>
              <a:t>84 Prozent </a:t>
            </a:r>
            <a:r>
              <a:rPr lang="de-DE" sz="1600" dirty="0">
                <a:solidFill>
                  <a:srgbClr val="000000"/>
                </a:solidFill>
                <a:latin typeface="+mn-lt"/>
              </a:rPr>
              <a:t>der Krankenhäuser Probleme, </a:t>
            </a:r>
            <a:r>
              <a:rPr lang="de-DE" sz="1600" dirty="0">
                <a:solidFill>
                  <a:srgbClr val="FF0000"/>
                </a:solidFill>
                <a:latin typeface="+mn-lt"/>
              </a:rPr>
              <a:t>offene Pflegestellen </a:t>
            </a:r>
            <a:r>
              <a:rPr lang="de-DE" sz="1600" dirty="0">
                <a:solidFill>
                  <a:srgbClr val="000000"/>
                </a:solidFill>
                <a:latin typeface="+mn-lt"/>
              </a:rPr>
              <a:t>auf Allgemeinstationen zu besetzen. </a:t>
            </a:r>
            <a:r>
              <a:rPr lang="de-DE" sz="1000" b="1" dirty="0">
                <a:solidFill>
                  <a:srgbClr val="000000"/>
                </a:solidFill>
                <a:latin typeface="+mn-lt"/>
              </a:rPr>
              <a:t>(Stand 10.01.2022)</a:t>
            </a:r>
          </a:p>
          <a:p>
            <a:pPr algn="l">
              <a:defRPr/>
            </a:pPr>
            <a:endParaRPr lang="de-DE" sz="1600" dirty="0">
              <a:solidFill>
                <a:srgbClr val="000000"/>
              </a:solidFill>
              <a:latin typeface="+mn-lt"/>
            </a:endParaRPr>
          </a:p>
          <a:p>
            <a:pPr algn="l">
              <a:defRPr/>
            </a:pPr>
            <a:r>
              <a:rPr lang="de-DE" sz="1600" dirty="0">
                <a:solidFill>
                  <a:srgbClr val="000000"/>
                </a:solidFill>
                <a:latin typeface="+mn-lt"/>
              </a:rPr>
              <a:t>„Der </a:t>
            </a:r>
            <a:r>
              <a:rPr lang="de-DE" sz="1600" dirty="0">
                <a:solidFill>
                  <a:srgbClr val="FF0000"/>
                </a:solidFill>
                <a:latin typeface="+mn-lt"/>
              </a:rPr>
              <a:t>Pflegepersonalmangel</a:t>
            </a:r>
            <a:r>
              <a:rPr lang="de-DE" sz="1600" dirty="0">
                <a:solidFill>
                  <a:srgbClr val="000000"/>
                </a:solidFill>
                <a:latin typeface="+mn-lt"/>
              </a:rPr>
              <a:t> ist das </a:t>
            </a:r>
            <a:r>
              <a:rPr lang="de-DE" sz="1600" dirty="0">
                <a:solidFill>
                  <a:srgbClr val="FF0000"/>
                </a:solidFill>
                <a:latin typeface="+mn-lt"/>
              </a:rPr>
              <a:t>drängendste Problem </a:t>
            </a:r>
            <a:r>
              <a:rPr lang="de-DE" sz="1600" dirty="0">
                <a:solidFill>
                  <a:srgbClr val="000000"/>
                </a:solidFill>
                <a:latin typeface="+mn-lt"/>
              </a:rPr>
              <a:t>der Gesundheitspolitik. Er muss nach ganz oben auf die politische Tagesordnung”, sagte DKG-Chef Dr. Gerald </a:t>
            </a:r>
            <a:r>
              <a:rPr lang="de-DE" sz="1600" dirty="0" err="1">
                <a:solidFill>
                  <a:srgbClr val="000000"/>
                </a:solidFill>
                <a:latin typeface="+mn-lt"/>
              </a:rPr>
              <a:t>Gaß</a:t>
            </a:r>
            <a:r>
              <a:rPr lang="de-DE" sz="1600" dirty="0">
                <a:solidFill>
                  <a:srgbClr val="000000"/>
                </a:solidFill>
                <a:latin typeface="+mn-lt"/>
              </a:rPr>
              <a:t>. Er fordert von der Ampel-Regierung die kurzfristige Umsetzung von Gegenmaßnahmen, die im Koalitionsvertrag angekündigt wurden.</a:t>
            </a:r>
          </a:p>
          <a:p>
            <a:pPr algn="l">
              <a:defRPr/>
            </a:pPr>
            <a:endParaRPr lang="de-DE" sz="1600" dirty="0">
              <a:solidFill>
                <a:srgbClr val="000000"/>
              </a:solidFill>
              <a:latin typeface="+mn-lt"/>
            </a:endParaRPr>
          </a:p>
          <a:p>
            <a:pPr algn="l">
              <a:defRPr/>
            </a:pPr>
            <a:r>
              <a:rPr lang="de-DE" sz="1600" dirty="0">
                <a:solidFill>
                  <a:srgbClr val="000000"/>
                </a:solidFill>
                <a:latin typeface="+mn-lt"/>
              </a:rPr>
              <a:t>Prof. Michael Simon hat eine Berechnung durchgeführt, nach der </a:t>
            </a:r>
            <a:r>
              <a:rPr lang="de-DE" sz="1600" dirty="0">
                <a:solidFill>
                  <a:srgbClr val="FF0000"/>
                </a:solidFill>
                <a:latin typeface="+mn-lt"/>
              </a:rPr>
              <a:t>100.000 Planstellen </a:t>
            </a:r>
            <a:r>
              <a:rPr lang="de-DE" sz="1600" dirty="0">
                <a:solidFill>
                  <a:srgbClr val="000000"/>
                </a:solidFill>
                <a:latin typeface="+mn-lt"/>
              </a:rPr>
              <a:t>fehlen.  </a:t>
            </a:r>
            <a:endParaRPr lang="de-DE" sz="1600" dirty="0">
              <a:solidFill>
                <a:srgbClr val="002060"/>
              </a:solidFill>
              <a:latin typeface="+mn-lt"/>
            </a:endParaRPr>
          </a:p>
        </p:txBody>
      </p:sp>
      <p:sp>
        <p:nvSpPr>
          <p:cNvPr id="17411" name="Textfeld 1">
            <a:extLst>
              <a:ext uri="{FF2B5EF4-FFF2-40B4-BE49-F238E27FC236}">
                <a16:creationId xmlns:a16="http://schemas.microsoft.com/office/drawing/2014/main" id="{212503C4-5A2F-F650-CF16-9A17EE0EA5B3}"/>
              </a:ext>
            </a:extLst>
          </p:cNvPr>
          <p:cNvSpPr txBox="1">
            <a:spLocks noChangeArrowheads="1"/>
          </p:cNvSpPr>
          <p:nvPr/>
        </p:nvSpPr>
        <p:spPr bwMode="auto">
          <a:xfrm>
            <a:off x="6011863" y="5530850"/>
            <a:ext cx="1457325" cy="26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r>
              <a:rPr lang="de-DE" altLang="de-DE" sz="1100" dirty="0"/>
              <a:t>Quelle: </a:t>
            </a:r>
            <a:r>
              <a:rPr lang="de-DE" altLang="de-DE" sz="1100" dirty="0" err="1">
                <a:hlinkClick r:id="rId2">
                  <a:extLst>
                    <a:ext uri="{A12FA001-AC4F-418D-AE19-62706E023703}">
                      <ahyp:hlinkClr xmlns="" xmlns:ahyp="http://schemas.microsoft.com/office/drawing/2018/hyperlinkcolor" val="tx"/>
                    </a:ext>
                  </a:extLst>
                </a:hlinkClick>
              </a:rPr>
              <a:t>kma</a:t>
            </a:r>
            <a:r>
              <a:rPr lang="de-DE" altLang="de-DE" sz="1100" dirty="0">
                <a:hlinkClick r:id="rId2">
                  <a:extLst>
                    <a:ext uri="{A12FA001-AC4F-418D-AE19-62706E023703}">
                      <ahyp:hlinkClr xmlns="" xmlns:ahyp="http://schemas.microsoft.com/office/drawing/2018/hyperlinkcolor" val="tx"/>
                    </a:ext>
                  </a:extLst>
                </a:hlinkClick>
              </a:rPr>
              <a:t> Online</a:t>
            </a:r>
            <a:endParaRPr lang="de-DE" altLang="de-DE" dirty="0"/>
          </a:p>
        </p:txBody>
      </p:sp>
      <p:sp>
        <p:nvSpPr>
          <p:cNvPr id="7" name="Titel 1">
            <a:extLst>
              <a:ext uri="{FF2B5EF4-FFF2-40B4-BE49-F238E27FC236}">
                <a16:creationId xmlns:a16="http://schemas.microsoft.com/office/drawing/2014/main" id="{C31DED33-82E6-B9B4-3C23-957D9A20C81F}"/>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sz="1800" dirty="0">
                <a:solidFill>
                  <a:srgbClr val="000000"/>
                </a:solidFill>
                <a:latin typeface="+mn-lt"/>
              </a:rPr>
              <a:t>Das drängendste Problem der Kliniken in Deutschland </a:t>
            </a:r>
            <a:br>
              <a:rPr lang="de-DE" sz="1800" dirty="0">
                <a:solidFill>
                  <a:srgbClr val="000000"/>
                </a:solidFill>
                <a:latin typeface="+mn-lt"/>
              </a:rPr>
            </a:br>
            <a:r>
              <a:rPr lang="de-DE" sz="1800" dirty="0">
                <a:solidFill>
                  <a:srgbClr val="000000"/>
                </a:solidFill>
                <a:latin typeface="+mn-lt"/>
              </a:rPr>
              <a:t>ist der Pflegepersonalmangel</a:t>
            </a:r>
            <a:endParaRPr lang="de-DE" altLang="de-DE" sz="1800" kern="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1EA93DA3-FAF9-05C9-371D-5413CE3D5924}"/>
              </a:ext>
            </a:extLst>
          </p:cNvPr>
          <p:cNvSpPr txBox="1">
            <a:spLocks noChangeArrowheads="1"/>
          </p:cNvSpPr>
          <p:nvPr/>
        </p:nvSpPr>
        <p:spPr bwMode="auto">
          <a:xfrm>
            <a:off x="1271588" y="327025"/>
            <a:ext cx="7239000" cy="941388"/>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lgn="ctr">
              <a:defRPr/>
            </a:pPr>
            <a:endParaRPr lang="de-DE" altLang="de-DE" sz="1800" kern="0" dirty="0"/>
          </a:p>
        </p:txBody>
      </p:sp>
      <p:graphicFrame>
        <p:nvGraphicFramePr>
          <p:cNvPr id="3" name="Inhaltsplatzhalter 2">
            <a:extLst>
              <a:ext uri="{FF2B5EF4-FFF2-40B4-BE49-F238E27FC236}">
                <a16:creationId xmlns:a16="http://schemas.microsoft.com/office/drawing/2014/main" id="{B24676FB-A96C-DAE6-EAE6-429D5567D759}"/>
              </a:ext>
            </a:extLst>
          </p:cNvPr>
          <p:cNvGraphicFramePr>
            <a:graphicFrameLocks noGrp="1"/>
          </p:cNvGraphicFramePr>
          <p:nvPr>
            <p:ph idx="1"/>
            <p:extLst>
              <p:ext uri="{D42A27DB-BD31-4B8C-83A1-F6EECF244321}">
                <p14:modId xmlns:p14="http://schemas.microsoft.com/office/powerpoint/2010/main" val="3073191107"/>
              </p:ext>
            </p:extLst>
          </p:nvPr>
        </p:nvGraphicFramePr>
        <p:xfrm>
          <a:off x="609600" y="1052736"/>
          <a:ext cx="8153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feld 3">
            <a:extLst>
              <a:ext uri="{FF2B5EF4-FFF2-40B4-BE49-F238E27FC236}">
                <a16:creationId xmlns:a16="http://schemas.microsoft.com/office/drawing/2014/main" id="{68A7E7C8-37D1-28CB-5743-D1277B8591F2}"/>
              </a:ext>
            </a:extLst>
          </p:cNvPr>
          <p:cNvSpPr txBox="1"/>
          <p:nvPr/>
        </p:nvSpPr>
        <p:spPr>
          <a:xfrm>
            <a:off x="3347864" y="1994590"/>
            <a:ext cx="504056" cy="2123658"/>
          </a:xfrm>
          <a:prstGeom prst="rect">
            <a:avLst/>
          </a:prstGeom>
          <a:noFill/>
        </p:spPr>
        <p:txBody>
          <a:bodyPr wrap="square" rtlCol="0">
            <a:spAutoFit/>
          </a:bodyPr>
          <a:lstStyle/>
          <a:p>
            <a:r>
              <a:rPr lang="de-DE" sz="6600" dirty="0"/>
              <a:t>§</a:t>
            </a:r>
          </a:p>
          <a:p>
            <a:endParaRPr lang="de-DE" sz="6600" dirty="0"/>
          </a:p>
        </p:txBody>
      </p:sp>
      <p:sp>
        <p:nvSpPr>
          <p:cNvPr id="5" name="Textfeld 4">
            <a:extLst>
              <a:ext uri="{FF2B5EF4-FFF2-40B4-BE49-F238E27FC236}">
                <a16:creationId xmlns:a16="http://schemas.microsoft.com/office/drawing/2014/main" id="{0134BD7F-CBE5-000D-30A2-416E577FBAEE}"/>
              </a:ext>
            </a:extLst>
          </p:cNvPr>
          <p:cNvSpPr txBox="1"/>
          <p:nvPr/>
        </p:nvSpPr>
        <p:spPr>
          <a:xfrm>
            <a:off x="2771800" y="3077494"/>
            <a:ext cx="2016224" cy="276999"/>
          </a:xfrm>
          <a:prstGeom prst="rect">
            <a:avLst/>
          </a:prstGeom>
          <a:noFill/>
        </p:spPr>
        <p:txBody>
          <a:bodyPr wrap="square" rtlCol="0">
            <a:spAutoFit/>
          </a:bodyPr>
          <a:lstStyle/>
          <a:p>
            <a:r>
              <a:rPr lang="de-DE" sz="1200" dirty="0" err="1">
                <a:solidFill>
                  <a:srgbClr val="000000"/>
                </a:solidFill>
              </a:rPr>
              <a:t>PpUGV</a:t>
            </a:r>
            <a:r>
              <a:rPr lang="de-DE" sz="1200" dirty="0">
                <a:solidFill>
                  <a:srgbClr val="000000"/>
                </a:solidFill>
              </a:rPr>
              <a:t> s</a:t>
            </a:r>
            <a:r>
              <a:rPr lang="de-DE" sz="1200" dirty="0"/>
              <a:t>eit 01.02.2021 </a:t>
            </a:r>
          </a:p>
        </p:txBody>
      </p:sp>
      <p:sp>
        <p:nvSpPr>
          <p:cNvPr id="7" name="Titel 1">
            <a:extLst>
              <a:ext uri="{FF2B5EF4-FFF2-40B4-BE49-F238E27FC236}">
                <a16:creationId xmlns:a16="http://schemas.microsoft.com/office/drawing/2014/main" id="{147469E3-96D5-9AE8-3324-097799F78F06}"/>
              </a:ext>
            </a:extLst>
          </p:cNvPr>
          <p:cNvSpPr txBox="1">
            <a:spLocks noChangeArrowheads="1"/>
          </p:cNvSpPr>
          <p:nvPr/>
        </p:nvSpPr>
        <p:spPr bwMode="auto">
          <a:xfrm>
            <a:off x="68580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dirty="0">
                <a:solidFill>
                  <a:srgbClr val="000000"/>
                </a:solidFill>
              </a:rPr>
              <a:t>In der Kinderkrankenpflege herrscht Personalmangel</a:t>
            </a:r>
            <a:endParaRPr lang="de-DE" altLang="de-DE" sz="1800" kern="0" dirty="0"/>
          </a:p>
        </p:txBody>
      </p:sp>
    </p:spTree>
    <p:extLst>
      <p:ext uri="{BB962C8B-B14F-4D97-AF65-F5344CB8AC3E}">
        <p14:creationId xmlns:p14="http://schemas.microsoft.com/office/powerpoint/2010/main" val="93609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9177CF91-2982-AD72-9AD4-0873B1483B04}"/>
              </a:ext>
            </a:extLst>
          </p:cNvPr>
          <p:cNvSpPr>
            <a:spLocks noGrp="1" noChangeArrowheads="1"/>
          </p:cNvSpPr>
          <p:nvPr>
            <p:ph type="body" idx="1"/>
          </p:nvPr>
        </p:nvSpPr>
        <p:spPr>
          <a:xfrm>
            <a:off x="708025" y="1484784"/>
            <a:ext cx="8077200" cy="3539654"/>
          </a:xfrm>
        </p:spPr>
        <p:txBody>
          <a:bodyPr/>
          <a:lstStyle/>
          <a:p>
            <a:pPr algn="l">
              <a:buFontTx/>
              <a:buChar char="•"/>
            </a:pPr>
            <a:endParaRPr lang="de-DE" altLang="de-DE" sz="1600" dirty="0">
              <a:solidFill>
                <a:srgbClr val="000000"/>
              </a:solidFill>
            </a:endParaRPr>
          </a:p>
          <a:p>
            <a:pPr algn="l">
              <a:buFontTx/>
              <a:buChar char="•"/>
            </a:pPr>
            <a:r>
              <a:rPr lang="de-DE" altLang="de-DE" sz="1600" b="1" dirty="0">
                <a:solidFill>
                  <a:srgbClr val="000000"/>
                </a:solidFill>
              </a:rPr>
              <a:t>Vereinbarungen in 5 Arbeitsgruppen </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AG 1 Ausbildungsoffensive Pflege 2019 -2023</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AG 2 Personalmanagement, Arbeitsschutz und Gesundheitsförderung</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AG 3 Innovative Versorgungsansätze und Digitalisierung</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AG 4 Pflegekräfte aus dem Ausland  </a:t>
            </a:r>
          </a:p>
          <a:p>
            <a:pPr algn="l">
              <a:buFontTx/>
              <a:buChar char="•"/>
            </a:pPr>
            <a:endParaRPr lang="de-DE" altLang="de-DE" sz="1600" dirty="0">
              <a:solidFill>
                <a:srgbClr val="000000"/>
              </a:solidFill>
            </a:endParaRPr>
          </a:p>
          <a:p>
            <a:pPr algn="l">
              <a:buFontTx/>
              <a:buChar char="•"/>
            </a:pPr>
            <a:r>
              <a:rPr lang="de-DE" altLang="de-DE" sz="1600" dirty="0">
                <a:solidFill>
                  <a:srgbClr val="000000"/>
                </a:solidFill>
              </a:rPr>
              <a:t>AG 5 Entlohnungsbedingungen in der Pflege </a:t>
            </a: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endParaRPr lang="de-DE" altLang="de-DE" sz="1600" dirty="0">
              <a:solidFill>
                <a:srgbClr val="000000"/>
              </a:solidFill>
            </a:endParaRPr>
          </a:p>
        </p:txBody>
      </p:sp>
      <p:sp>
        <p:nvSpPr>
          <p:cNvPr id="5" name="Titel 1">
            <a:extLst>
              <a:ext uri="{FF2B5EF4-FFF2-40B4-BE49-F238E27FC236}">
                <a16:creationId xmlns:a16="http://schemas.microsoft.com/office/drawing/2014/main" id="{7B2C39BD-3FC3-7591-09B8-02EED8F3A137}"/>
              </a:ext>
            </a:extLst>
          </p:cNvPr>
          <p:cNvSpPr txBox="1">
            <a:spLocks noChangeArrowheads="1"/>
          </p:cNvSpPr>
          <p:nvPr/>
        </p:nvSpPr>
        <p:spPr bwMode="auto">
          <a:xfrm>
            <a:off x="753762" y="260648"/>
            <a:ext cx="7171038" cy="648072"/>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kern="0" dirty="0"/>
              <a:t>Konzertierte Aktion Pflege – Start 2019</a:t>
            </a:r>
          </a:p>
        </p:txBody>
      </p:sp>
    </p:spTree>
    <p:extLst>
      <p:ext uri="{BB962C8B-B14F-4D97-AF65-F5344CB8AC3E}">
        <p14:creationId xmlns:p14="http://schemas.microsoft.com/office/powerpoint/2010/main" val="2555867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7" name="Inhaltsplatzhalter 3">
            <a:extLst>
              <a:ext uri="{FF2B5EF4-FFF2-40B4-BE49-F238E27FC236}">
                <a16:creationId xmlns:a16="http://schemas.microsoft.com/office/drawing/2014/main" id="{1D267BFD-14B9-ADF4-FC85-CA39E8428A6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13100" y="1341438"/>
            <a:ext cx="2946400" cy="4144962"/>
          </a:xfrm>
        </p:spPr>
      </p:pic>
      <p:sp>
        <p:nvSpPr>
          <p:cNvPr id="4" name="Titel 1">
            <a:extLst>
              <a:ext uri="{FF2B5EF4-FFF2-40B4-BE49-F238E27FC236}">
                <a16:creationId xmlns:a16="http://schemas.microsoft.com/office/drawing/2014/main" id="{5393710C-095D-D7A5-9EBC-57524F16CDF1}"/>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cs typeface="Arial" panose="020B0604020202020204" pitchFamily="34" charset="0"/>
              </a:rPr>
              <a:t>Mit der Ausbildungsoffensive 2019-2023 für eine Pflege-ausbildung werben</a:t>
            </a:r>
            <a:endParaRPr lang="de-DE" altLang="de-DE" sz="1800"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7C21CF8A-8DEF-F924-93C9-C93620716613}"/>
              </a:ext>
            </a:extLst>
          </p:cNvPr>
          <p:cNvSpPr>
            <a:spLocks noGrp="1" noChangeArrowheads="1"/>
          </p:cNvSpPr>
          <p:nvPr>
            <p:ph type="body" idx="1"/>
          </p:nvPr>
        </p:nvSpPr>
        <p:spPr>
          <a:xfrm>
            <a:off x="179388" y="836712"/>
            <a:ext cx="9072562" cy="4968551"/>
          </a:xfrm>
        </p:spPr>
        <p:txBody>
          <a:bodyPr/>
          <a:lstStyle/>
          <a:p>
            <a:pPr algn="l"/>
            <a:endParaRPr lang="de-DE" altLang="de-DE" sz="1600" dirty="0">
              <a:solidFill>
                <a:srgbClr val="000000"/>
              </a:solidFill>
            </a:endParaRPr>
          </a:p>
          <a:p>
            <a:pPr algn="l"/>
            <a:r>
              <a:rPr lang="de-DE" sz="1800" b="0" i="0" dirty="0">
                <a:solidFill>
                  <a:srgbClr val="333333"/>
                </a:solidFill>
                <a:effectLst/>
                <a:latin typeface="+mn-lt"/>
              </a:rPr>
              <a:t>Zum Jahresende 2022 befanden sich nach ersten vorläufigen Ergebnissen </a:t>
            </a:r>
            <a:r>
              <a:rPr lang="de-DE" sz="1800" b="1" i="0" dirty="0">
                <a:solidFill>
                  <a:srgbClr val="FF0000"/>
                </a:solidFill>
                <a:effectLst/>
                <a:latin typeface="+mn-lt"/>
              </a:rPr>
              <a:t>insgesamt 146 500 </a:t>
            </a:r>
            <a:r>
              <a:rPr lang="de-DE" sz="1800" b="0" i="0" dirty="0">
                <a:solidFill>
                  <a:srgbClr val="333333"/>
                </a:solidFill>
                <a:effectLst/>
                <a:latin typeface="+mn-lt"/>
              </a:rPr>
              <a:t>Personen in der Ausbildung zum Beruf der Pflegefachfrau beziehungsweise des Pflegefachmanns</a:t>
            </a:r>
            <a:r>
              <a:rPr kumimoji="0" lang="de-DE" sz="1800" b="0" i="0" u="none" strike="noStrike" kern="0" cap="none" spc="0" normalizeH="0" baseline="0" noProof="0" dirty="0">
                <a:ln>
                  <a:noFill/>
                </a:ln>
                <a:solidFill>
                  <a:srgbClr val="333333"/>
                </a:solidFill>
                <a:effectLst/>
                <a:uLnTx/>
                <a:uFillTx/>
                <a:latin typeface="+mn-lt"/>
                <a:ea typeface="+mn-ea"/>
                <a:cs typeface="Arial" panose="020B0604020202020204" pitchFamily="34" charset="0"/>
              </a:rPr>
              <a:t> (Ergebnisse des Statistischen Bundesamtes (Destatis)). </a:t>
            </a:r>
          </a:p>
          <a:p>
            <a:pPr algn="l"/>
            <a:endParaRPr lang="de-DE" altLang="de-DE" sz="1800" dirty="0">
              <a:solidFill>
                <a:srgbClr val="333333"/>
              </a:solidFill>
              <a:latin typeface="+mn-lt"/>
            </a:endParaRPr>
          </a:p>
          <a:p>
            <a:pPr algn="l"/>
            <a:r>
              <a:rPr lang="de-DE" sz="1800" b="0" i="0" dirty="0">
                <a:solidFill>
                  <a:srgbClr val="333333"/>
                </a:solidFill>
                <a:effectLst/>
                <a:latin typeface="+mn-lt"/>
              </a:rPr>
              <a:t>Davon hatten 52 300 Auszubildende im Jahr 2022 einen Vertrag zur Pflegefachfrau oder zum Pflegefachmann unterschrieben. </a:t>
            </a:r>
            <a:r>
              <a:rPr lang="de-DE" sz="1800" b="1" i="0" dirty="0">
                <a:solidFill>
                  <a:srgbClr val="FF0000"/>
                </a:solidFill>
                <a:effectLst/>
                <a:latin typeface="+mn-lt"/>
              </a:rPr>
              <a:t>Gegenüber dem Vorjahr </a:t>
            </a:r>
            <a:r>
              <a:rPr lang="de-DE" sz="1800" b="0" i="0" dirty="0">
                <a:solidFill>
                  <a:srgbClr val="333333"/>
                </a:solidFill>
                <a:effectLst/>
                <a:latin typeface="+mn-lt"/>
              </a:rPr>
              <a:t>waren </a:t>
            </a:r>
            <a:r>
              <a:rPr lang="de-DE" sz="1800" b="1" i="0" dirty="0">
                <a:solidFill>
                  <a:srgbClr val="FF0000"/>
                </a:solidFill>
                <a:effectLst/>
                <a:latin typeface="+mn-lt"/>
              </a:rPr>
              <a:t>7 % oder 4 000 weniger</a:t>
            </a:r>
            <a:r>
              <a:rPr lang="de-DE" sz="1800" b="0" i="0" dirty="0">
                <a:solidFill>
                  <a:srgbClr val="FF0000"/>
                </a:solidFill>
                <a:effectLst/>
                <a:latin typeface="+mn-lt"/>
              </a:rPr>
              <a:t> </a:t>
            </a:r>
            <a:r>
              <a:rPr lang="de-DE" sz="1800" b="0" i="0" dirty="0">
                <a:solidFill>
                  <a:srgbClr val="333333"/>
                </a:solidFill>
                <a:effectLst/>
                <a:latin typeface="+mn-lt"/>
              </a:rPr>
              <a:t>neu abgeschlossene Ausbildungsverträge (2021- 56 300 Neuverträge). </a:t>
            </a:r>
          </a:p>
          <a:p>
            <a:pPr algn="l"/>
            <a:endParaRPr lang="de-DE" sz="1800" b="0" i="0" dirty="0">
              <a:solidFill>
                <a:srgbClr val="333333"/>
              </a:solidFill>
              <a:effectLst/>
              <a:latin typeface="+mn-lt"/>
            </a:endParaRPr>
          </a:p>
          <a:p>
            <a:pPr algn="l">
              <a:buFont typeface="Arial" panose="020B0604020202020204" pitchFamily="34" charset="0"/>
              <a:buChar char="•"/>
            </a:pPr>
            <a:r>
              <a:rPr lang="de-DE" altLang="de-DE" sz="1800" dirty="0">
                <a:solidFill>
                  <a:srgbClr val="333333"/>
                </a:solidFill>
                <a:latin typeface="+mn-lt"/>
              </a:rPr>
              <a:t>Datenlage ist in den Ländern unterschiedlich</a:t>
            </a:r>
          </a:p>
          <a:p>
            <a:pPr algn="l">
              <a:buFont typeface="Arial" panose="020B0604020202020204" pitchFamily="34" charset="0"/>
              <a:buChar char="•"/>
            </a:pPr>
            <a:r>
              <a:rPr lang="de-DE" altLang="de-DE" sz="1800" dirty="0">
                <a:solidFill>
                  <a:srgbClr val="333333"/>
                </a:solidFill>
                <a:latin typeface="+mn-lt"/>
              </a:rPr>
              <a:t>Erneute Ergebnisse im Juli 2023   </a:t>
            </a:r>
          </a:p>
          <a:p>
            <a:pPr algn="l">
              <a:buFont typeface="Arial" panose="020B0604020202020204" pitchFamily="34" charset="0"/>
              <a:buChar char="•"/>
            </a:pPr>
            <a:r>
              <a:rPr lang="de-DE" sz="1800" b="0" i="0" dirty="0">
                <a:solidFill>
                  <a:srgbClr val="333333"/>
                </a:solidFill>
                <a:effectLst/>
                <a:latin typeface="+mn-lt"/>
              </a:rPr>
              <a:t>Die Angaben entstammen der amtlichen Datenerhebung auf Grundlage der Pflegeberufe-Ausbildungsfinanzierungsverordnung (</a:t>
            </a:r>
            <a:r>
              <a:rPr lang="de-DE" sz="1800" b="0" i="0" dirty="0" err="1">
                <a:solidFill>
                  <a:srgbClr val="333333"/>
                </a:solidFill>
                <a:effectLst/>
                <a:latin typeface="+mn-lt"/>
              </a:rPr>
              <a:t>PflAFinV</a:t>
            </a:r>
            <a:r>
              <a:rPr lang="de-DE" sz="1800" b="0" i="0" dirty="0">
                <a:solidFill>
                  <a:srgbClr val="333333"/>
                </a:solidFill>
                <a:effectLst/>
                <a:latin typeface="+mn-lt"/>
              </a:rPr>
              <a:t>).</a:t>
            </a:r>
            <a:endParaRPr lang="de-DE" altLang="de-DE" sz="1800" b="1" dirty="0">
              <a:latin typeface="+mn-lt"/>
            </a:endParaRPr>
          </a:p>
        </p:txBody>
      </p:sp>
      <p:sp>
        <p:nvSpPr>
          <p:cNvPr id="5" name="Titel 1">
            <a:extLst>
              <a:ext uri="{FF2B5EF4-FFF2-40B4-BE49-F238E27FC236}">
                <a16:creationId xmlns:a16="http://schemas.microsoft.com/office/drawing/2014/main" id="{0946CD4D-BA01-B680-9D73-9AC6DC4424CA}"/>
              </a:ext>
            </a:extLst>
          </p:cNvPr>
          <p:cNvSpPr txBox="1">
            <a:spLocks noChangeArrowheads="1"/>
          </p:cNvSpPr>
          <p:nvPr/>
        </p:nvSpPr>
        <p:spPr bwMode="auto">
          <a:xfrm>
            <a:off x="1252005" y="290132"/>
            <a:ext cx="7239000" cy="90662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lgn="ctr">
              <a:defRPr/>
            </a:pPr>
            <a:endParaRPr lang="de-DE" altLang="de-DE" sz="1800" kern="0" dirty="0"/>
          </a:p>
        </p:txBody>
      </p:sp>
      <p:sp>
        <p:nvSpPr>
          <p:cNvPr id="4" name="Titel 1">
            <a:extLst>
              <a:ext uri="{FF2B5EF4-FFF2-40B4-BE49-F238E27FC236}">
                <a16:creationId xmlns:a16="http://schemas.microsoft.com/office/drawing/2014/main" id="{9F2EC7B0-DBD5-A99B-2DC5-C8943BD34DCD}"/>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t>Daten zur Nachwuchsgewinnung in den Pflegeberufen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7C21CF8A-8DEF-F924-93C9-C93620716613}"/>
              </a:ext>
            </a:extLst>
          </p:cNvPr>
          <p:cNvSpPr>
            <a:spLocks noGrp="1" noChangeArrowheads="1"/>
          </p:cNvSpPr>
          <p:nvPr>
            <p:ph type="body" idx="1"/>
          </p:nvPr>
        </p:nvSpPr>
        <p:spPr>
          <a:xfrm>
            <a:off x="179388" y="836713"/>
            <a:ext cx="9072562" cy="4680520"/>
          </a:xfrm>
        </p:spPr>
        <p:txBody>
          <a:bodyPr/>
          <a:lstStyle/>
          <a:p>
            <a:pPr algn="l"/>
            <a:endParaRPr lang="de-DE" altLang="de-DE" sz="1600" dirty="0">
              <a:solidFill>
                <a:srgbClr val="000000"/>
              </a:solidFill>
            </a:endParaRPr>
          </a:p>
          <a:p>
            <a:pPr algn="l">
              <a:buFont typeface="Arial" panose="020B0604020202020204" pitchFamily="34" charset="0"/>
              <a:buChar char="•"/>
            </a:pPr>
            <a:r>
              <a:rPr lang="de-DE" altLang="de-DE" sz="1600" b="1" dirty="0">
                <a:solidFill>
                  <a:srgbClr val="000000"/>
                </a:solidFill>
              </a:rPr>
              <a:t>9% Vertiefung Pädiatrische Versorgung gewählt (Stichprobe)</a:t>
            </a:r>
          </a:p>
          <a:p>
            <a:pPr algn="l">
              <a:buFont typeface="Arial" panose="020B0604020202020204" pitchFamily="34" charset="0"/>
              <a:buChar char="•"/>
            </a:pPr>
            <a:endParaRPr lang="de-DE" altLang="de-DE" sz="1600" b="1" dirty="0">
              <a:solidFill>
                <a:srgbClr val="000000"/>
              </a:solidFill>
            </a:endParaRPr>
          </a:p>
          <a:p>
            <a:pPr algn="l">
              <a:buFont typeface="Arial" panose="020B0604020202020204" pitchFamily="34" charset="0"/>
              <a:buChar char="•"/>
            </a:pPr>
            <a:r>
              <a:rPr lang="de-DE" altLang="de-DE" sz="1600" b="1" dirty="0">
                <a:solidFill>
                  <a:srgbClr val="000000"/>
                </a:solidFill>
              </a:rPr>
              <a:t>Abbrecherquote: 20-30% </a:t>
            </a:r>
          </a:p>
          <a:p>
            <a:pPr algn="l">
              <a:buFont typeface="Arial" panose="020B0604020202020204" pitchFamily="34" charset="0"/>
              <a:buChar char="•"/>
            </a:pPr>
            <a:endParaRPr lang="de-DE" altLang="de-DE" sz="1600" b="1" dirty="0">
              <a:solidFill>
                <a:srgbClr val="000000"/>
              </a:solidFill>
            </a:endParaRPr>
          </a:p>
          <a:p>
            <a:pPr algn="l">
              <a:buFont typeface="Arial" panose="020B0604020202020204" pitchFamily="34" charset="0"/>
              <a:buChar char="•"/>
            </a:pPr>
            <a:endParaRPr lang="de-DE" altLang="de-DE" sz="1600" b="1" dirty="0">
              <a:solidFill>
                <a:srgbClr val="000000"/>
              </a:solidFill>
            </a:endParaRPr>
          </a:p>
          <a:p>
            <a:endParaRPr lang="de-DE" altLang="de-DE" sz="1600" b="1" dirty="0">
              <a:solidFill>
                <a:srgbClr val="000000"/>
              </a:solidFill>
            </a:endParaRPr>
          </a:p>
          <a:p>
            <a:r>
              <a:rPr lang="de-DE" altLang="de-DE" sz="1600" b="1" dirty="0"/>
              <a:t>KAP 1 </a:t>
            </a:r>
            <a:r>
              <a:rPr lang="de-DE" altLang="de-DE" sz="1600" b="1" dirty="0" err="1"/>
              <a:t>Ausbildungzuwachs</a:t>
            </a:r>
            <a:r>
              <a:rPr lang="de-DE" altLang="de-DE" sz="1600" b="1" dirty="0"/>
              <a:t> bis 2023 um 10%</a:t>
            </a:r>
          </a:p>
          <a:p>
            <a:endParaRPr lang="de-DE" altLang="de-DE" sz="1600" b="1" dirty="0">
              <a:solidFill>
                <a:srgbClr val="000000"/>
              </a:solidFill>
            </a:endParaRPr>
          </a:p>
          <a:p>
            <a:r>
              <a:rPr lang="de-DE" altLang="de-DE" sz="1400" dirty="0">
                <a:solidFill>
                  <a:srgbClr val="000000"/>
                </a:solidFill>
              </a:rPr>
              <a:t>Um den drohenden Fachkräftemangel in der Pflege zu bekämpfen, sollen deutlich mehr Pflegefachkräfte ausgebildet werden als bisher. Die Auszubildendenzahlen sollen bis 2023 um zehn Prozent steigen. Auch die Zahl der Ausbildungsstätten für die Pflege soll bis 2023 um zehn Prozent erhöht werden</a:t>
            </a:r>
            <a:r>
              <a:rPr lang="de-DE" altLang="de-DE" sz="1100" dirty="0">
                <a:solidFill>
                  <a:srgbClr val="000000"/>
                </a:solidFill>
              </a:rPr>
              <a:t>.</a:t>
            </a:r>
          </a:p>
          <a:p>
            <a:endParaRPr lang="de-DE" altLang="de-DE" sz="1100" b="1" dirty="0">
              <a:solidFill>
                <a:srgbClr val="000000"/>
              </a:solidFill>
            </a:endParaRPr>
          </a:p>
          <a:p>
            <a:r>
              <a:rPr lang="de-DE" altLang="de-DE" sz="1600" b="1" dirty="0"/>
              <a:t>	</a:t>
            </a:r>
            <a:r>
              <a:rPr lang="de-DE" altLang="de-DE" sz="1600" b="1" dirty="0">
                <a:solidFill>
                  <a:srgbClr val="000000"/>
                </a:solidFill>
              </a:rPr>
              <a:t>Statt dringend erforderlichem Personalaufwuchs droht eine Reduktion in der Kinderkrankenpflege um 30 bis 40%</a:t>
            </a:r>
          </a:p>
          <a:p>
            <a:r>
              <a:rPr lang="de-DE" altLang="de-DE" sz="1600" b="1" dirty="0">
                <a:solidFill>
                  <a:srgbClr val="000000"/>
                </a:solidFill>
              </a:rPr>
              <a:t> </a:t>
            </a:r>
          </a:p>
          <a:p>
            <a:pPr algn="l"/>
            <a:endParaRPr lang="de-DE" altLang="de-DE" sz="1600" b="1" dirty="0"/>
          </a:p>
        </p:txBody>
      </p:sp>
      <p:sp>
        <p:nvSpPr>
          <p:cNvPr id="5" name="Titel 1">
            <a:extLst>
              <a:ext uri="{FF2B5EF4-FFF2-40B4-BE49-F238E27FC236}">
                <a16:creationId xmlns:a16="http://schemas.microsoft.com/office/drawing/2014/main" id="{0946CD4D-BA01-B680-9D73-9AC6DC4424CA}"/>
              </a:ext>
            </a:extLst>
          </p:cNvPr>
          <p:cNvSpPr txBox="1">
            <a:spLocks noChangeArrowheads="1"/>
          </p:cNvSpPr>
          <p:nvPr/>
        </p:nvSpPr>
        <p:spPr bwMode="auto">
          <a:xfrm>
            <a:off x="1252005" y="290132"/>
            <a:ext cx="7239000" cy="90662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lgn="ctr">
              <a:defRPr/>
            </a:pPr>
            <a:endParaRPr lang="de-DE" altLang="de-DE" sz="1800" kern="0" dirty="0"/>
          </a:p>
        </p:txBody>
      </p:sp>
      <p:sp>
        <p:nvSpPr>
          <p:cNvPr id="4" name="Titel 1">
            <a:extLst>
              <a:ext uri="{FF2B5EF4-FFF2-40B4-BE49-F238E27FC236}">
                <a16:creationId xmlns:a16="http://schemas.microsoft.com/office/drawing/2014/main" id="{9F2EC7B0-DBD5-A99B-2DC5-C8943BD34DCD}"/>
              </a:ext>
            </a:extLst>
          </p:cNvPr>
          <p:cNvSpPr txBox="1">
            <a:spLocks noChangeArrowheads="1"/>
          </p:cNvSpPr>
          <p:nvPr/>
        </p:nvSpPr>
        <p:spPr bwMode="auto">
          <a:xfrm>
            <a:off x="685800" y="290132"/>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b="1" dirty="0"/>
              <a:t>Daten zur Nachwuchsgewinnung in der Kinderkrankenpflege</a:t>
            </a:r>
          </a:p>
        </p:txBody>
      </p:sp>
    </p:spTree>
    <p:extLst>
      <p:ext uri="{BB962C8B-B14F-4D97-AF65-F5344CB8AC3E}">
        <p14:creationId xmlns:p14="http://schemas.microsoft.com/office/powerpoint/2010/main" val="43358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9177CF91-2982-AD72-9AD4-0873B1483B04}"/>
              </a:ext>
            </a:extLst>
          </p:cNvPr>
          <p:cNvSpPr>
            <a:spLocks noGrp="1" noChangeArrowheads="1"/>
          </p:cNvSpPr>
          <p:nvPr>
            <p:ph type="body" idx="1"/>
          </p:nvPr>
        </p:nvSpPr>
        <p:spPr>
          <a:xfrm>
            <a:off x="708025" y="1196975"/>
            <a:ext cx="8077200" cy="3827463"/>
          </a:xfrm>
        </p:spPr>
        <p:txBody>
          <a:bodyPr/>
          <a:lstStyle/>
          <a:p>
            <a:pPr algn="l">
              <a:buFontTx/>
              <a:buChar char="•"/>
            </a:pPr>
            <a:r>
              <a:rPr lang="de-DE" sz="1800" dirty="0"/>
              <a:t>Mit dem </a:t>
            </a:r>
            <a:r>
              <a:rPr lang="de-DE" sz="1800" dirty="0" err="1"/>
              <a:t>Pflegeberufegesetz</a:t>
            </a:r>
            <a:r>
              <a:rPr lang="de-DE" sz="1800" dirty="0"/>
              <a:t> ist ein wichtiger Schritt getan, die Pflege als Beruf attraktiv und zukunftssicher aufzustellen. Die Zusammenführung von Gesundheits- und Krankenpflege, Gesundheits- und Kinderkrankenpflege und Altenpflege zum Beruf der Pflegefachfrau bzw. des Pflegefachmanns folgt der Entwicklung der Versorgungssettings kranker und pflegebedürftiger Menschen</a:t>
            </a:r>
            <a:r>
              <a:rPr lang="de-DE" sz="1600" dirty="0"/>
              <a:t>.</a:t>
            </a:r>
          </a:p>
          <a:p>
            <a:pPr algn="l">
              <a:buFontTx/>
              <a:buChar char="•"/>
            </a:pPr>
            <a:endParaRPr lang="de-DE" sz="1800" dirty="0">
              <a:solidFill>
                <a:srgbClr val="FF0000"/>
              </a:solidFill>
            </a:endParaRPr>
          </a:p>
          <a:p>
            <a:pPr algn="l">
              <a:buFontTx/>
              <a:buChar char="•"/>
            </a:pPr>
            <a:r>
              <a:rPr lang="de-DE" sz="1800" dirty="0">
                <a:solidFill>
                  <a:srgbClr val="FF0000"/>
                </a:solidFill>
              </a:rPr>
              <a:t>Daneben haben Auszubildende auch in Zukunft die Möglichkeit </a:t>
            </a:r>
            <a:r>
              <a:rPr lang="de-DE" sz="1800" u="sng" dirty="0">
                <a:solidFill>
                  <a:srgbClr val="FF0000"/>
                </a:solidFill>
              </a:rPr>
              <a:t>und das Recht, </a:t>
            </a:r>
            <a:r>
              <a:rPr lang="de-DE" sz="1800" dirty="0">
                <a:solidFill>
                  <a:srgbClr val="FF0000"/>
                </a:solidFill>
              </a:rPr>
              <a:t>sich für einen gesonderten Berufsabschluss in der Altenpflege oder Gesundheits- und Kinderkrankenpflege zu entscheiden, wenn sie für das letzte Ausbildungsdrittel eine entsprechende Spezialisierung wählen.</a:t>
            </a:r>
          </a:p>
          <a:p>
            <a:pPr algn="l">
              <a:buFontTx/>
              <a:buChar char="•"/>
            </a:pPr>
            <a:endParaRPr lang="de-DE" altLang="de-DE" sz="1800" dirty="0">
              <a:solidFill>
                <a:srgbClr val="FF0000"/>
              </a:solidFill>
            </a:endParaRPr>
          </a:p>
          <a:p>
            <a:pPr marL="0" indent="0" algn="l"/>
            <a:r>
              <a:rPr lang="de-DE" altLang="de-DE" sz="1800" dirty="0"/>
              <a:t>(Quelle: Vereinbarung Ausbildungsoffensive Pflege) </a:t>
            </a:r>
          </a:p>
          <a:p>
            <a:pPr marL="0" indent="0" algn="l"/>
            <a:endParaRPr lang="de-DE" altLang="de-DE" sz="1800" dirty="0"/>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buFontTx/>
              <a:buChar char="•"/>
            </a:pPr>
            <a:endParaRPr lang="de-DE" altLang="de-DE" sz="1600" dirty="0">
              <a:solidFill>
                <a:srgbClr val="000000"/>
              </a:solidFill>
            </a:endParaRPr>
          </a:p>
          <a:p>
            <a:pPr algn="l"/>
            <a:endParaRPr lang="de-DE" altLang="de-DE" sz="1600" dirty="0">
              <a:solidFill>
                <a:srgbClr val="000000"/>
              </a:solidFill>
            </a:endParaRPr>
          </a:p>
        </p:txBody>
      </p:sp>
      <p:sp>
        <p:nvSpPr>
          <p:cNvPr id="5" name="Titel 1">
            <a:extLst>
              <a:ext uri="{FF2B5EF4-FFF2-40B4-BE49-F238E27FC236}">
                <a16:creationId xmlns:a16="http://schemas.microsoft.com/office/drawing/2014/main" id="{7B2C39BD-3FC3-7591-09B8-02EED8F3A137}"/>
              </a:ext>
            </a:extLst>
          </p:cNvPr>
          <p:cNvSpPr txBox="1">
            <a:spLocks noChangeArrowheads="1"/>
          </p:cNvSpPr>
          <p:nvPr/>
        </p:nvSpPr>
        <p:spPr bwMode="auto">
          <a:xfrm>
            <a:off x="611560" y="188640"/>
            <a:ext cx="7239000" cy="546580"/>
          </a:xfrm>
          <a:prstGeom prst="rect">
            <a:avLst/>
          </a:prstGeom>
          <a:noFill/>
          <a:ln>
            <a:noFill/>
          </a:ln>
        </p:spPr>
        <p:txBody>
          <a:bodyPr anchor="ct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eaLnBrk="0" fontAlgn="base" hangingPunct="0">
              <a:spcBef>
                <a:spcPct val="0"/>
              </a:spcBef>
              <a:spcAft>
                <a:spcPct val="0"/>
              </a:spcAft>
              <a:defRPr sz="2800">
                <a:solidFill>
                  <a:schemeClr val="tx2"/>
                </a:solidFill>
                <a:latin typeface="Arial" charset="0"/>
              </a:defRPr>
            </a:lvl6pPr>
            <a:lvl7pPr marL="914400" algn="l" rtl="0" eaLnBrk="0" fontAlgn="base" hangingPunct="0">
              <a:spcBef>
                <a:spcPct val="0"/>
              </a:spcBef>
              <a:spcAft>
                <a:spcPct val="0"/>
              </a:spcAft>
              <a:defRPr sz="2800">
                <a:solidFill>
                  <a:schemeClr val="tx2"/>
                </a:solidFill>
                <a:latin typeface="Arial" charset="0"/>
              </a:defRPr>
            </a:lvl7pPr>
            <a:lvl8pPr marL="1371600" algn="l" rtl="0" eaLnBrk="0" fontAlgn="base" hangingPunct="0">
              <a:spcBef>
                <a:spcPct val="0"/>
              </a:spcBef>
              <a:spcAft>
                <a:spcPct val="0"/>
              </a:spcAft>
              <a:defRPr sz="2800">
                <a:solidFill>
                  <a:schemeClr val="tx2"/>
                </a:solidFill>
                <a:latin typeface="Arial" charset="0"/>
              </a:defRPr>
            </a:lvl8pPr>
            <a:lvl9pPr marL="1828800" algn="l" rtl="0" eaLnBrk="0" fontAlgn="base" hangingPunct="0">
              <a:spcBef>
                <a:spcPct val="0"/>
              </a:spcBef>
              <a:spcAft>
                <a:spcPct val="0"/>
              </a:spcAft>
              <a:defRPr sz="2800">
                <a:solidFill>
                  <a:schemeClr val="tx2"/>
                </a:solidFill>
                <a:latin typeface="Arial" charset="0"/>
              </a:defRPr>
            </a:lvl9pPr>
          </a:lstStyle>
          <a:p>
            <a:pPr>
              <a:defRPr/>
            </a:pPr>
            <a:r>
              <a:rPr lang="de-DE" altLang="de-DE" sz="1800" kern="0" dirty="0" err="1"/>
              <a:t>Pflegeberufegesetz</a:t>
            </a:r>
            <a:r>
              <a:rPr lang="de-DE" altLang="de-DE" sz="1800" kern="0" dirty="0"/>
              <a:t>  - Intention des Gesetzgebers</a:t>
            </a:r>
          </a:p>
        </p:txBody>
      </p:sp>
    </p:spTree>
    <p:extLst>
      <p:ext uri="{BB962C8B-B14F-4D97-AF65-F5344CB8AC3E}">
        <p14:creationId xmlns:p14="http://schemas.microsoft.com/office/powerpoint/2010/main" val="4081210030"/>
      </p:ext>
    </p:extLst>
  </p:cSld>
  <p:clrMapOvr>
    <a:masterClrMapping/>
  </p:clrMapOvr>
</p:sld>
</file>

<file path=ppt/theme/theme1.xml><?xml version="1.0" encoding="utf-8"?>
<a:theme xmlns:a="http://schemas.openxmlformats.org/drawingml/2006/main" name="SK">
  <a:themeElements>
    <a:clrScheme name="S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K">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800" b="1" i="0" u="none" strike="noStrike" cap="none" normalizeH="0" baseline="0" smtClean="0">
            <a:ln>
              <a:noFill/>
            </a:ln>
            <a:solidFill>
              <a:schemeClr val="tx1"/>
            </a:solidFill>
            <a:effectLst/>
            <a:latin typeface="Arial" charset="0"/>
          </a:defRPr>
        </a:defPPr>
      </a:lstStyle>
    </a:lnDef>
  </a:objectDefaults>
  <a:extraClrSchemeLst>
    <a:extraClrScheme>
      <a:clrScheme name="S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C:\msoffice\Vorlagen\Präsentationen\SK.pot</Template>
  <TotalTime>0</TotalTime>
  <Words>1248</Words>
  <Application>Microsoft Office PowerPoint</Application>
  <PresentationFormat>Bildschirmpräsentation (4:3)</PresentationFormat>
  <Paragraphs>165</Paragraphs>
  <Slides>20</Slides>
  <Notes>3</Notes>
  <HiddenSlides>0</HiddenSlides>
  <MMClips>0</MMClips>
  <ScaleCrop>false</ScaleCrop>
  <HeadingPairs>
    <vt:vector size="8" baseType="variant">
      <vt:variant>
        <vt:lpstr>Verwendete Schriftarten</vt:lpstr>
      </vt:variant>
      <vt:variant>
        <vt:i4>6</vt:i4>
      </vt:variant>
      <vt:variant>
        <vt:lpstr>Design</vt:lpstr>
      </vt:variant>
      <vt:variant>
        <vt:i4>2</vt:i4>
      </vt:variant>
      <vt:variant>
        <vt:lpstr>Eingebettete OLE-Server</vt:lpstr>
      </vt:variant>
      <vt:variant>
        <vt:i4>2</vt:i4>
      </vt:variant>
      <vt:variant>
        <vt:lpstr>Folientitel</vt:lpstr>
      </vt:variant>
      <vt:variant>
        <vt:i4>20</vt:i4>
      </vt:variant>
    </vt:vector>
  </HeadingPairs>
  <TitlesOfParts>
    <vt:vector size="30" baseType="lpstr">
      <vt:lpstr>Arial</vt:lpstr>
      <vt:lpstr>Arial-BoldMT</vt:lpstr>
      <vt:lpstr>Calibri</vt:lpstr>
      <vt:lpstr>Calibri Light</vt:lpstr>
      <vt:lpstr>Roboto</vt:lpstr>
      <vt:lpstr>Times New Roman</vt:lpstr>
      <vt:lpstr>SK</vt:lpstr>
      <vt:lpstr>Benutzerdefiniertes Design</vt:lpstr>
      <vt:lpstr>Dokument</vt:lpstr>
      <vt:lpstr>Document</vt:lpstr>
      <vt:lpstr>Zukunftskongress 6. Veranstaltung  Kinder und Jugendgesundheit in der wachsenden Stadt   Nachfolge verzweifelt gesucht!   Bilden wir in der Kinder- und Jugendmedizin genügend Nachwuchs aus?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Vorbehaltene Tätigkeiten und Berufsbezeichnungen</vt:lpstr>
      <vt:lpstr>PowerPoint-Präsentation</vt:lpstr>
      <vt:lpstr>PowerPoint-Präsentation</vt:lpstr>
      <vt:lpstr>PowerPoint-Präsentation</vt:lpstr>
      <vt:lpstr>PowerPoint-Präsentation</vt:lpstr>
      <vt:lpstr>Each Charta (EUROPEAN ASSOCIATION FOR CHILDREN IN HOSPITAL)</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Zukünftige Anforderungen an die Kinderkrankenpflege -   Berufspolitische Arbeit</dc:title>
  <dc:subject>Präsentationsvorlage</dc:subject>
  <dc:creator>Reiner</dc:creator>
  <cp:lastModifiedBy>Girschick, Hermann, Prof. Dr.</cp:lastModifiedBy>
  <cp:revision>277</cp:revision>
  <cp:lastPrinted>2006-02-26T19:20:44Z</cp:lastPrinted>
  <dcterms:created xsi:type="dcterms:W3CDTF">2008-04-06T11:16:06Z</dcterms:created>
  <dcterms:modified xsi:type="dcterms:W3CDTF">2023-06-06T08:38:25Z</dcterms:modified>
</cp:coreProperties>
</file>